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62" r:id="rId15"/>
    <p:sldId id="357" r:id="rId16"/>
    <p:sldId id="352" r:id="rId17"/>
    <p:sldId id="358" r:id="rId18"/>
    <p:sldId id="354" r:id="rId19"/>
    <p:sldId id="355" r:id="rId20"/>
    <p:sldId id="356" r:id="rId21"/>
    <p:sldId id="359" r:id="rId22"/>
    <p:sldId id="360" r:id="rId23"/>
    <p:sldId id="361" r:id="rId24"/>
    <p:sldId id="362" r:id="rId25"/>
    <p:sldId id="363" r:id="rId26"/>
    <p:sldId id="364" r:id="rId27"/>
    <p:sldId id="3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62"/>
  </p:normalViewPr>
  <p:slideViewPr>
    <p:cSldViewPr snapToGrid="0" snapToObjects="1">
      <p:cViewPr varScale="1">
        <p:scale>
          <a:sx n="135" d="100"/>
          <a:sy n="135" d="100"/>
        </p:scale>
        <p:origin x="1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BA9496-A6BF-1549-93EE-DA8560D0E6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1D08A-6DD0-8F40-8BA0-887F04C998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D587-26C4-784C-8DEB-1888A753201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9B105-E91B-9546-8918-F9DCC2FAEC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DC58C-9816-184A-805F-FE2F45665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28C38-146F-B24C-9054-536B00CC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79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FA7BF-D07E-2A41-8511-A7D4980FFE9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B2FF5-1CBF-E140-AA71-60FF3AF8F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184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B2FF5-1CBF-E140-AA71-60FF3AF8FB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B2FF5-1CBF-E140-AA71-60FF3AF8FB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81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DE4F8-D7B5-4041-976D-B6E1A08FA8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92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DE4F8-D7B5-4041-976D-B6E1A08FA8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4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DE4F8-D7B5-4041-976D-B6E1A08FA8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E605-EA33-BA4D-8525-EB9B51D4F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79E0E-E4C0-A440-AAB7-DDFA80853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B087D-8040-8B49-9A2D-ACD18419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524A-8C0B-D646-9FD4-6CE2AB4BA4E5}" type="datetime1">
              <a:rPr lang="en-CA" smtClean="0"/>
              <a:t>2023-03-21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8F28E-A449-524E-83B2-8A6D83AA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240D1-0791-294A-B242-82B01DC2A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6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75D1-AAC1-784E-B768-3D61820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F90F3-3377-0E4A-BB9C-E798FD15C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D6DE-E1ED-A943-98A9-90A65B1A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8D4A-5FB2-3D44-9427-AB65AF81906E}" type="datetime1">
              <a:rPr lang="en-CA" smtClean="0"/>
              <a:t>2023-03-21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FEA6B-13C8-8944-BF99-24268158F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38DAB-785E-C34F-9A43-A2F6D031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4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8CBFA0-C816-414D-BCAE-DB047C031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55976-4283-C44E-914F-CD8967E07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68657-741F-3247-B31C-38694B20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45F4-9B8D-5649-8E73-08426A17BD07}" type="datetime1">
              <a:rPr lang="en-CA" smtClean="0"/>
              <a:t>2023-03-21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0D242-BD4F-3145-9293-E4998731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47ACB-FBAE-4447-AB20-B3DCF6F3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3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1604-DE3D-F54E-BC37-F7696BD5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0BD0-8286-CC41-9DBD-72CCA107A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62879-AD6B-8E47-9326-75C92304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4B35A-C578-A445-A62D-D2333F13AEDE}" type="datetime1">
              <a:rPr lang="en-CA" smtClean="0"/>
              <a:t>2023-03-21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C049D-851E-924A-9C18-ED18B0146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336BC-4FA0-384A-8B93-ACFE8921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8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B205-B1E0-9F48-82B6-CD03373A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E5468-2460-C64A-BBB9-2BCE36D19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10D1-8750-5C42-93F6-AD8098CF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4A7B-7618-C146-8824-0B080EF77514}" type="datetime1">
              <a:rPr lang="en-CA" smtClean="0"/>
              <a:t>2023-03-21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8F4D3-3BAC-5340-AE44-20473959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00767-7F20-D747-9824-46867AC6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B3B6-CFF4-F04A-8FC2-052B9B60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9DD0B-49D4-6C48-B5AC-C96F9ABB2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7344F-63FA-B944-AD74-3E12691C1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A14BA-3F12-D24E-ACFC-9FB9A515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3256B-CC28-3840-8311-952593F39B98}" type="datetime1">
              <a:rPr lang="en-CA" smtClean="0"/>
              <a:t>2023-03-21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00096-5760-C744-BE59-2CADF7AF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8FB77-0E12-0941-9109-BD932A27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7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5ABD-ED8E-9C4C-B229-44822630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EA9E8-1B2F-DA4B-89AB-A284E80A4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2E4E4-7B0A-524D-AC1C-E3AF22BBC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B435F-E959-4341-8F62-6D43E64A8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598C8-DC2A-034D-AF17-8D0F4A4FB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9FAFA-E5A0-D842-88BF-12EEC076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A2F2-F5F6-4A4C-964A-212B82E89767}" type="datetime1">
              <a:rPr lang="en-CA" smtClean="0"/>
              <a:t>2023-03-21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440FE-A1DA-D049-9354-FEB0A4B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19A96-980A-224F-A841-0DF5EA62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2DA4-9C1A-6A4D-B4E0-B2228CFA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30E1-1D14-0A4F-AFFA-A79E1225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05809-C47F-B146-81F2-6765196D144F}" type="datetime1">
              <a:rPr lang="en-CA" smtClean="0"/>
              <a:t>2023-03-21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B3800-2A89-9D4A-BD80-456AF5CE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DD708-4FBD-914F-9DF9-DEDC6305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0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E3005-C169-784D-A5C6-9A71369AD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9A5A-B4D2-9644-9E65-D49625E148EA}" type="datetime1">
              <a:rPr lang="en-CA" smtClean="0"/>
              <a:t>2023-03-21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C369A-B931-3343-96C9-8418F001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5ADF4-25F5-1A4F-B8DC-15A16343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337D-7670-CC44-905B-F4C376A00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B6DA-A5B4-7D4A-8A06-5698F024C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34CFA-FF3D-B746-A56A-DE7102EF2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DF6A7-F9F4-0742-A4AF-5732A9F1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7B2E-FC1B-7142-83CE-CDE3EC800C19}" type="datetime1">
              <a:rPr lang="en-CA" smtClean="0"/>
              <a:t>2023-03-21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D3E99-0447-5B4B-B2E3-8E0FEE1D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0D2AA-38AB-754B-B6B8-4B6B509F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57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3B46-4EDC-F846-9B3F-040C5072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E8058-2612-FE4E-8EE0-EA912F57D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8343F-95B9-8D40-AAB0-D1DF03FB4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9BA0-0289-AB47-BABC-3D47A7F1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3C86-B9EA-1747-9512-FBFB7764D331}" type="datetime1">
              <a:rPr lang="en-CA" smtClean="0"/>
              <a:t>2023-03-21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24658-60A5-1F44-AF00-4C4D709A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06DAA-9306-8443-AD05-A21A54CB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8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00A700-CAE0-A543-8506-0C89773F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BBBAC-9EF4-334D-A28B-7F3D37522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B3B6B-859E-D44D-99F8-5A7E68B37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2A49E-DE0D-4C41-83E6-05C9C4A5B7CC}" type="datetime1">
              <a:rPr lang="en-CA" smtClean="0"/>
              <a:t>2023-03-21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F9369-3CD7-3343-B0E5-8B6EF8801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6706A-F11A-0A48-9988-091018FC2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001D2-5C40-794C-ADFF-DD6A5225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8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23.png"/><Relationship Id="rId7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26.emf"/><Relationship Id="rId5" Type="http://schemas.openxmlformats.org/officeDocument/2006/relationships/image" Target="../media/image25.emf"/><Relationship Id="rId10" Type="http://schemas.openxmlformats.org/officeDocument/2006/relationships/image" Target="../media/image15.emf"/><Relationship Id="rId4" Type="http://schemas.openxmlformats.org/officeDocument/2006/relationships/image" Target="../media/image24.svg"/><Relationship Id="rId9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9.svg"/><Relationship Id="rId3" Type="http://schemas.openxmlformats.org/officeDocument/2006/relationships/image" Target="../media/image22.png"/><Relationship Id="rId7" Type="http://schemas.openxmlformats.org/officeDocument/2006/relationships/image" Target="../media/image12.emf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27.emf"/><Relationship Id="rId5" Type="http://schemas.openxmlformats.org/officeDocument/2006/relationships/image" Target="../media/image24.svg"/><Relationship Id="rId10" Type="http://schemas.openxmlformats.org/officeDocument/2006/relationships/image" Target="../media/image15.emf"/><Relationship Id="rId4" Type="http://schemas.openxmlformats.org/officeDocument/2006/relationships/image" Target="../media/image23.png"/><Relationship Id="rId9" Type="http://schemas.openxmlformats.org/officeDocument/2006/relationships/image" Target="../media/image14.emf"/><Relationship Id="rId1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hyperlink" Target="https://www.google.com/url?sa=i&amp;url=https%3A%2F%2Ftowardsdatascience.com%2Feverything-you-need-to-know-about-neural-networks-and-backpropagation-machine-learning-made-easy-e5285bc2be3a&amp;psig=AOvVaw11Cp12vlkYYTeTySwT9sVb&amp;ust=1679496584496000&amp;source=images&amp;cd=vfe&amp;ved=0CBAQjRxqFwoTCJi3wLyi7f0CFQAAAAAdAAAAABAE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12.emf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30.emf"/><Relationship Id="rId5" Type="http://schemas.openxmlformats.org/officeDocument/2006/relationships/image" Target="../media/image22.png"/><Relationship Id="rId10" Type="http://schemas.openxmlformats.org/officeDocument/2006/relationships/image" Target="../media/image15.emf"/><Relationship Id="rId4" Type="http://schemas.openxmlformats.org/officeDocument/2006/relationships/image" Target="../media/image24.svg"/><Relationship Id="rId9" Type="http://schemas.openxmlformats.org/officeDocument/2006/relationships/image" Target="../media/image14.emf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4.emf"/><Relationship Id="rId7" Type="http://schemas.openxmlformats.org/officeDocument/2006/relationships/image" Target="../media/image13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22.png"/><Relationship Id="rId9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43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53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43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t_(mathematics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C0F02-A616-4E46-9792-D1D73922F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Graphs in the era of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9DB4-41F6-584B-A13A-C70F876E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8811"/>
            <a:ext cx="5608320" cy="39959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9ABEE-74E2-CB4D-85F6-3F2D3487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7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A7926F36-AB50-6643-BEDA-C4FAEEDF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0" y="4426615"/>
            <a:ext cx="2354262" cy="174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72E16-74B2-F349-9F12-F2181411CE88}"/>
              </a:ext>
            </a:extLst>
          </p:cNvPr>
          <p:cNvSpPr txBox="1"/>
          <p:nvPr/>
        </p:nvSpPr>
        <p:spPr>
          <a:xfrm>
            <a:off x="814388" y="272534"/>
            <a:ext cx="3921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latin typeface="+mj-lt"/>
              </a:rPr>
              <a:t>Message-passing layer</a:t>
            </a:r>
            <a:endParaRPr lang="en-US" sz="3200" dirty="0">
              <a:latin typeface="+mj-lt"/>
            </a:endParaRPr>
          </a:p>
        </p:txBody>
      </p:sp>
      <p:pic>
        <p:nvPicPr>
          <p:cNvPr id="5" name="Graphic 4" descr="Heart organ outline">
            <a:extLst>
              <a:ext uri="{FF2B5EF4-FFF2-40B4-BE49-F238E27FC236}">
                <a16:creationId xmlns:a16="http://schemas.microsoft.com/office/drawing/2014/main" id="{0659D0CB-75B1-6C49-BEA8-54E94BE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240A0-33ED-214A-A1CC-DF10169FD854}"/>
              </a:ext>
            </a:extLst>
          </p:cNvPr>
          <p:cNvSpPr txBox="1"/>
          <p:nvPr/>
        </p:nvSpPr>
        <p:spPr>
          <a:xfrm>
            <a:off x="254529" y="1200147"/>
            <a:ext cx="8330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1) Aggregation of the messages from the neighboring nodes and edges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FC049-CD06-A049-BF5B-3238612A2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62" y="1791392"/>
            <a:ext cx="4329113" cy="991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77EDB6-53DD-934F-9C2D-B7184483A836}"/>
              </a:ext>
            </a:extLst>
          </p:cNvPr>
          <p:cNvSpPr txBox="1"/>
          <p:nvPr/>
        </p:nvSpPr>
        <p:spPr>
          <a:xfrm>
            <a:off x="2900805" y="2176578"/>
            <a:ext cx="3085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dirty="0"/>
              <a:t>Averaging over neighbors</a:t>
            </a:r>
            <a:endParaRPr lang="en-US" sz="2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AAA4DC-D4A0-7040-A4CD-CF01D1963CD2}"/>
              </a:ext>
            </a:extLst>
          </p:cNvPr>
          <p:cNvSpPr/>
          <p:nvPr/>
        </p:nvSpPr>
        <p:spPr>
          <a:xfrm>
            <a:off x="250073" y="4326775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304518-F7EB-1E47-89E3-A702CFFAD98B}"/>
              </a:ext>
            </a:extLst>
          </p:cNvPr>
          <p:cNvCxnSpPr>
            <a:cxnSpLocks/>
          </p:cNvCxnSpPr>
          <p:nvPr/>
        </p:nvCxnSpPr>
        <p:spPr>
          <a:xfrm>
            <a:off x="250073" y="4563550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135175-C36A-A94C-A3E5-6BAAFF81E2E3}"/>
              </a:ext>
            </a:extLst>
          </p:cNvPr>
          <p:cNvCxnSpPr>
            <a:cxnSpLocks/>
          </p:cNvCxnSpPr>
          <p:nvPr/>
        </p:nvCxnSpPr>
        <p:spPr>
          <a:xfrm>
            <a:off x="250073" y="4757694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672739B-B158-704E-BAB0-FE204B59AC51}"/>
              </a:ext>
            </a:extLst>
          </p:cNvPr>
          <p:cNvSpPr/>
          <p:nvPr/>
        </p:nvSpPr>
        <p:spPr>
          <a:xfrm>
            <a:off x="2922310" y="4864944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19A5C2-A1E5-3F43-B867-5F5E66C43786}"/>
              </a:ext>
            </a:extLst>
          </p:cNvPr>
          <p:cNvCxnSpPr>
            <a:cxnSpLocks/>
          </p:cNvCxnSpPr>
          <p:nvPr/>
        </p:nvCxnSpPr>
        <p:spPr>
          <a:xfrm>
            <a:off x="2922311" y="5101719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AE7E51-E9F4-B143-AF41-1F44C51F0C69}"/>
              </a:ext>
            </a:extLst>
          </p:cNvPr>
          <p:cNvCxnSpPr>
            <a:cxnSpLocks/>
          </p:cNvCxnSpPr>
          <p:nvPr/>
        </p:nvCxnSpPr>
        <p:spPr>
          <a:xfrm>
            <a:off x="2922311" y="5295863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F4542CA-016E-2949-A18A-E0C8205AB5C7}"/>
              </a:ext>
            </a:extLst>
          </p:cNvPr>
          <p:cNvSpPr/>
          <p:nvPr/>
        </p:nvSpPr>
        <p:spPr>
          <a:xfrm>
            <a:off x="973512" y="5773939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369697-07A4-6D4B-BFC3-9B1BEC91CA31}"/>
              </a:ext>
            </a:extLst>
          </p:cNvPr>
          <p:cNvCxnSpPr>
            <a:cxnSpLocks/>
          </p:cNvCxnSpPr>
          <p:nvPr/>
        </p:nvCxnSpPr>
        <p:spPr>
          <a:xfrm>
            <a:off x="973512" y="6010714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2DE904-65BC-4E49-90A5-02ACDA8EDF48}"/>
              </a:ext>
            </a:extLst>
          </p:cNvPr>
          <p:cNvCxnSpPr>
            <a:cxnSpLocks/>
          </p:cNvCxnSpPr>
          <p:nvPr/>
        </p:nvCxnSpPr>
        <p:spPr>
          <a:xfrm>
            <a:off x="973512" y="6204858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759BC3F-AE96-824B-8C17-65111E6CB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29" y="5014166"/>
            <a:ext cx="384873" cy="2841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498BFE-81DE-EB4C-920C-A45797D82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20" y="6447565"/>
            <a:ext cx="377326" cy="2841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50DB44-BE36-AE47-9D45-E2E027FF6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6463" y="5569237"/>
            <a:ext cx="384873" cy="284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A357E9-430F-AC45-BCDB-2A475B75E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737" y="5073994"/>
            <a:ext cx="324500" cy="164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68CE68-CC89-9D45-8532-57158AB2C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7446" y="5773939"/>
            <a:ext cx="332047" cy="172005"/>
          </a:xfrm>
          <a:prstGeom prst="rect">
            <a:avLst/>
          </a:prstGeom>
        </p:spPr>
      </p:pic>
      <p:sp>
        <p:nvSpPr>
          <p:cNvPr id="18" name="Triangle 17">
            <a:extLst>
              <a:ext uri="{FF2B5EF4-FFF2-40B4-BE49-F238E27FC236}">
                <a16:creationId xmlns:a16="http://schemas.microsoft.com/office/drawing/2014/main" id="{D85613F4-DC90-2348-84C3-2C6ED0D39463}"/>
              </a:ext>
            </a:extLst>
          </p:cNvPr>
          <p:cNvSpPr/>
          <p:nvPr/>
        </p:nvSpPr>
        <p:spPr>
          <a:xfrm>
            <a:off x="292522" y="4800326"/>
            <a:ext cx="144327" cy="15669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7BA8C78-A45B-8544-ADE4-321DB01D87B9}"/>
              </a:ext>
            </a:extLst>
          </p:cNvPr>
          <p:cNvSpPr/>
          <p:nvPr/>
        </p:nvSpPr>
        <p:spPr>
          <a:xfrm>
            <a:off x="1015961" y="6029529"/>
            <a:ext cx="144327" cy="15669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870286A-B832-F64F-8569-F066442D318F}"/>
              </a:ext>
            </a:extLst>
          </p:cNvPr>
          <p:cNvSpPr/>
          <p:nvPr/>
        </p:nvSpPr>
        <p:spPr>
          <a:xfrm>
            <a:off x="300715" y="4366817"/>
            <a:ext cx="144327" cy="15669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D7ACDB7A-95DB-6740-981B-A686E0439F1D}"/>
              </a:ext>
            </a:extLst>
          </p:cNvPr>
          <p:cNvSpPr/>
          <p:nvPr/>
        </p:nvSpPr>
        <p:spPr>
          <a:xfrm>
            <a:off x="2964759" y="5119426"/>
            <a:ext cx="144327" cy="15669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B57DE5F1-D9E9-D243-9623-CFA554926AA4}"/>
              </a:ext>
            </a:extLst>
          </p:cNvPr>
          <p:cNvSpPr/>
          <p:nvPr/>
        </p:nvSpPr>
        <p:spPr>
          <a:xfrm>
            <a:off x="2965680" y="4894912"/>
            <a:ext cx="144327" cy="15669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35E6E6-154B-8A49-B06F-F7F19E8BCCAB}"/>
              </a:ext>
            </a:extLst>
          </p:cNvPr>
          <p:cNvSpPr txBox="1"/>
          <p:nvPr/>
        </p:nvSpPr>
        <p:spPr>
          <a:xfrm>
            <a:off x="3031547" y="2977010"/>
            <a:ext cx="2824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Can we learn new ? </a:t>
            </a:r>
            <a:r>
              <a:rPr lang="en-US" sz="2200" dirty="0">
                <a:sym typeface="Wingdings" pitchFamily="2" charset="2"/>
              </a:rPr>
              <a:t></a:t>
            </a:r>
            <a:r>
              <a:rPr lang="en-US" sz="2200" dirty="0"/>
              <a:t>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B26F39-B5BC-5B46-8C48-1AE3B36135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5718" y="2977010"/>
            <a:ext cx="673100" cy="4826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72321A8-4FB9-6D47-AFEB-23134ED5E491}"/>
              </a:ext>
            </a:extLst>
          </p:cNvPr>
          <p:cNvSpPr txBox="1"/>
          <p:nvPr/>
        </p:nvSpPr>
        <p:spPr>
          <a:xfrm>
            <a:off x="4093367" y="3880531"/>
            <a:ext cx="73937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Nodes info: [[1. 0. 0.] [0. 1. 0.] [0. 0. 1.]] </a:t>
            </a:r>
          </a:p>
          <a:p>
            <a:r>
              <a:rPr lang="en-CA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Adjacency matrix: [[1. 1. 1.] [1. 1. 0.] [1. 1. 0.]] New nodes: </a:t>
            </a:r>
          </a:p>
          <a:p>
            <a:r>
              <a:rPr lang="en-CA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[[0.333 0.333 0.333] </a:t>
            </a:r>
          </a:p>
          <a:p>
            <a:r>
              <a:rPr lang="en-CA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[0.5 0.5 0. ] </a:t>
            </a:r>
          </a:p>
          <a:p>
            <a:r>
              <a:rPr lang="en-CA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[0.5 0.5 0. ]]</a:t>
            </a:r>
            <a:endParaRPr lang="en-US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E8C752E0-DFBF-0749-809B-93749A19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9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A7926F36-AB50-6643-BEDA-C4FAEEDF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40" y="4426615"/>
            <a:ext cx="2354262" cy="174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72E16-74B2-F349-9F12-F2181411CE88}"/>
              </a:ext>
            </a:extLst>
          </p:cNvPr>
          <p:cNvSpPr txBox="1"/>
          <p:nvPr/>
        </p:nvSpPr>
        <p:spPr>
          <a:xfrm>
            <a:off x="814388" y="272534"/>
            <a:ext cx="3921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latin typeface="+mj-lt"/>
              </a:rPr>
              <a:t>Message-passing layer</a:t>
            </a:r>
            <a:endParaRPr lang="en-US" sz="3200" dirty="0">
              <a:latin typeface="+mj-lt"/>
            </a:endParaRPr>
          </a:p>
        </p:txBody>
      </p:sp>
      <p:pic>
        <p:nvPicPr>
          <p:cNvPr id="5" name="Graphic 4" descr="Heart organ outline">
            <a:extLst>
              <a:ext uri="{FF2B5EF4-FFF2-40B4-BE49-F238E27FC236}">
                <a16:creationId xmlns:a16="http://schemas.microsoft.com/office/drawing/2014/main" id="{0659D0CB-75B1-6C49-BEA8-54E94BE35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93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240A0-33ED-214A-A1CC-DF10169FD854}"/>
              </a:ext>
            </a:extLst>
          </p:cNvPr>
          <p:cNvSpPr txBox="1"/>
          <p:nvPr/>
        </p:nvSpPr>
        <p:spPr>
          <a:xfrm>
            <a:off x="254529" y="1200147"/>
            <a:ext cx="8330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1) Aggregation of the messages from the neighboring nodes and edges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7EDB6-53DD-934F-9C2D-B7184483A836}"/>
              </a:ext>
            </a:extLst>
          </p:cNvPr>
          <p:cNvSpPr txBox="1"/>
          <p:nvPr/>
        </p:nvSpPr>
        <p:spPr>
          <a:xfrm>
            <a:off x="3457404" y="2010367"/>
            <a:ext cx="27751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dirty="0"/>
              <a:t>weighted average </a:t>
            </a:r>
          </a:p>
          <a:p>
            <a:r>
              <a:rPr lang="en-CA" sz="2200" dirty="0"/>
              <a:t>over neighbors</a:t>
            </a:r>
            <a:endParaRPr lang="en-US" sz="2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AAA4DC-D4A0-7040-A4CD-CF01D1963CD2}"/>
              </a:ext>
            </a:extLst>
          </p:cNvPr>
          <p:cNvSpPr/>
          <p:nvPr/>
        </p:nvSpPr>
        <p:spPr>
          <a:xfrm>
            <a:off x="250073" y="4326775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304518-F7EB-1E47-89E3-A702CFFAD98B}"/>
              </a:ext>
            </a:extLst>
          </p:cNvPr>
          <p:cNvCxnSpPr>
            <a:cxnSpLocks/>
          </p:cNvCxnSpPr>
          <p:nvPr/>
        </p:nvCxnSpPr>
        <p:spPr>
          <a:xfrm>
            <a:off x="250073" y="4563550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135175-C36A-A94C-A3E5-6BAAFF81E2E3}"/>
              </a:ext>
            </a:extLst>
          </p:cNvPr>
          <p:cNvCxnSpPr>
            <a:cxnSpLocks/>
          </p:cNvCxnSpPr>
          <p:nvPr/>
        </p:nvCxnSpPr>
        <p:spPr>
          <a:xfrm>
            <a:off x="250073" y="4757694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672739B-B158-704E-BAB0-FE204B59AC51}"/>
              </a:ext>
            </a:extLst>
          </p:cNvPr>
          <p:cNvSpPr/>
          <p:nvPr/>
        </p:nvSpPr>
        <p:spPr>
          <a:xfrm>
            <a:off x="2922310" y="4864944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19A5C2-A1E5-3F43-B867-5F5E66C43786}"/>
              </a:ext>
            </a:extLst>
          </p:cNvPr>
          <p:cNvCxnSpPr>
            <a:cxnSpLocks/>
          </p:cNvCxnSpPr>
          <p:nvPr/>
        </p:nvCxnSpPr>
        <p:spPr>
          <a:xfrm>
            <a:off x="2922311" y="5101719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AE7E51-E9F4-B143-AF41-1F44C51F0C69}"/>
              </a:ext>
            </a:extLst>
          </p:cNvPr>
          <p:cNvCxnSpPr>
            <a:cxnSpLocks/>
          </p:cNvCxnSpPr>
          <p:nvPr/>
        </p:nvCxnSpPr>
        <p:spPr>
          <a:xfrm>
            <a:off x="2922311" y="5295863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F4542CA-016E-2949-A18A-E0C8205AB5C7}"/>
              </a:ext>
            </a:extLst>
          </p:cNvPr>
          <p:cNvSpPr/>
          <p:nvPr/>
        </p:nvSpPr>
        <p:spPr>
          <a:xfrm>
            <a:off x="973512" y="5773939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369697-07A4-6D4B-BFC3-9B1BEC91CA31}"/>
              </a:ext>
            </a:extLst>
          </p:cNvPr>
          <p:cNvCxnSpPr>
            <a:cxnSpLocks/>
          </p:cNvCxnSpPr>
          <p:nvPr/>
        </p:nvCxnSpPr>
        <p:spPr>
          <a:xfrm>
            <a:off x="973512" y="6010714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2DE904-65BC-4E49-90A5-02ACDA8EDF48}"/>
              </a:ext>
            </a:extLst>
          </p:cNvPr>
          <p:cNvCxnSpPr>
            <a:cxnSpLocks/>
          </p:cNvCxnSpPr>
          <p:nvPr/>
        </p:nvCxnSpPr>
        <p:spPr>
          <a:xfrm>
            <a:off x="973512" y="6204858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759BC3F-AE96-824B-8C17-65111E6CB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29" y="5014166"/>
            <a:ext cx="384873" cy="2841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498BFE-81DE-EB4C-920C-A45797D82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20" y="6447565"/>
            <a:ext cx="377326" cy="2841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50DB44-BE36-AE47-9D45-E2E027FF6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6463" y="5569237"/>
            <a:ext cx="384873" cy="284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A357E9-430F-AC45-BCDB-2A475B75E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737" y="5073994"/>
            <a:ext cx="324500" cy="164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68CE68-CC89-9D45-8532-57158AB2C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7446" y="5773939"/>
            <a:ext cx="332047" cy="172005"/>
          </a:xfrm>
          <a:prstGeom prst="rect">
            <a:avLst/>
          </a:prstGeom>
        </p:spPr>
      </p:pic>
      <p:sp>
        <p:nvSpPr>
          <p:cNvPr id="18" name="Triangle 17">
            <a:extLst>
              <a:ext uri="{FF2B5EF4-FFF2-40B4-BE49-F238E27FC236}">
                <a16:creationId xmlns:a16="http://schemas.microsoft.com/office/drawing/2014/main" id="{D85613F4-DC90-2348-84C3-2C6ED0D39463}"/>
              </a:ext>
            </a:extLst>
          </p:cNvPr>
          <p:cNvSpPr/>
          <p:nvPr/>
        </p:nvSpPr>
        <p:spPr>
          <a:xfrm>
            <a:off x="292522" y="4800326"/>
            <a:ext cx="144327" cy="15669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7BA8C78-A45B-8544-ADE4-321DB01D87B9}"/>
              </a:ext>
            </a:extLst>
          </p:cNvPr>
          <p:cNvSpPr/>
          <p:nvPr/>
        </p:nvSpPr>
        <p:spPr>
          <a:xfrm>
            <a:off x="1015961" y="6029529"/>
            <a:ext cx="144327" cy="15669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870286A-B832-F64F-8569-F066442D318F}"/>
              </a:ext>
            </a:extLst>
          </p:cNvPr>
          <p:cNvSpPr/>
          <p:nvPr/>
        </p:nvSpPr>
        <p:spPr>
          <a:xfrm>
            <a:off x="300715" y="4366817"/>
            <a:ext cx="144327" cy="15669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D7ACDB7A-95DB-6740-981B-A686E0439F1D}"/>
              </a:ext>
            </a:extLst>
          </p:cNvPr>
          <p:cNvSpPr/>
          <p:nvPr/>
        </p:nvSpPr>
        <p:spPr>
          <a:xfrm>
            <a:off x="2964759" y="5119426"/>
            <a:ext cx="144327" cy="15669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B57DE5F1-D9E9-D243-9623-CFA554926AA4}"/>
              </a:ext>
            </a:extLst>
          </p:cNvPr>
          <p:cNvSpPr/>
          <p:nvPr/>
        </p:nvSpPr>
        <p:spPr>
          <a:xfrm>
            <a:off x="2965680" y="4894912"/>
            <a:ext cx="144327" cy="15669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76443-8ABB-8A46-AA8F-03CA1FBF37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2268" y="1829796"/>
            <a:ext cx="4049713" cy="814783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98D8081A-BE93-904A-8E9D-8390DB2CFA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330175">
            <a:off x="9138072" y="2865566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08F791B-CFFC-7D4C-AB6F-549B9C1D28B5}"/>
              </a:ext>
            </a:extLst>
          </p:cNvPr>
          <p:cNvSpPr txBox="1"/>
          <p:nvPr/>
        </p:nvSpPr>
        <p:spPr>
          <a:xfrm>
            <a:off x="4244106" y="3387615"/>
            <a:ext cx="14792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Nodes info</a:t>
            </a:r>
          </a:p>
          <a:p>
            <a:r>
              <a:rPr lang="en-US" dirty="0"/>
              <a:t>[[1. 0. 0.]</a:t>
            </a:r>
          </a:p>
          <a:p>
            <a:r>
              <a:rPr lang="en-US" dirty="0"/>
              <a:t> [0. 1. 0.]</a:t>
            </a:r>
          </a:p>
          <a:p>
            <a:r>
              <a:rPr lang="en-US" dirty="0"/>
              <a:t> [0. 0. 1.]]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DE5E58-CB8D-2F48-B9B9-67DFDD75A131}"/>
              </a:ext>
            </a:extLst>
          </p:cNvPr>
          <p:cNvSpPr txBox="1"/>
          <p:nvPr/>
        </p:nvSpPr>
        <p:spPr>
          <a:xfrm>
            <a:off x="4244106" y="5128017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Averaged nodes</a:t>
            </a:r>
          </a:p>
          <a:p>
            <a:r>
              <a:rPr lang="en-US" dirty="0"/>
              <a:t>[[-1.27017878 -0.19143937 -0.24107242]</a:t>
            </a:r>
          </a:p>
          <a:p>
            <a:r>
              <a:rPr lang="en-US" dirty="0"/>
              <a:t> [-0.92953744 -0.56286759 -1.16576336]</a:t>
            </a:r>
          </a:p>
          <a:p>
            <a:r>
              <a:rPr lang="en-US" dirty="0"/>
              <a:t> [-1.57314651  0.28785593 -0.04277473]]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626C45-3EC7-344B-8BCC-BF4ECE035F31}"/>
              </a:ext>
            </a:extLst>
          </p:cNvPr>
          <p:cNvSpPr txBox="1"/>
          <p:nvPr/>
        </p:nvSpPr>
        <p:spPr>
          <a:xfrm>
            <a:off x="7704039" y="3395631"/>
            <a:ext cx="25512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Weights</a:t>
            </a:r>
          </a:p>
          <a:p>
            <a:r>
              <a:rPr lang="en-US" dirty="0"/>
              <a:t>[[-1.19  0.02 -1.69]</a:t>
            </a:r>
          </a:p>
          <a:p>
            <a:r>
              <a:rPr lang="en-US" dirty="0"/>
              <a:t> [-0.66 -1.15 -0.64]</a:t>
            </a:r>
          </a:p>
          <a:p>
            <a:r>
              <a:rPr lang="en-US" dirty="0"/>
              <a:t> [-1.95  0.55  1.61]]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7C398-3749-0A4D-A106-FDFD45E4EDCE}"/>
              </a:ext>
            </a:extLst>
          </p:cNvPr>
          <p:cNvSpPr txBox="1"/>
          <p:nvPr/>
        </p:nvSpPr>
        <p:spPr>
          <a:xfrm>
            <a:off x="5723368" y="3408633"/>
            <a:ext cx="19359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Adjacency matrix</a:t>
            </a:r>
          </a:p>
          <a:p>
            <a:r>
              <a:rPr lang="en-US" dirty="0"/>
              <a:t>[[1. 1. 1.]</a:t>
            </a:r>
          </a:p>
          <a:p>
            <a:r>
              <a:rPr lang="en-US" dirty="0"/>
              <a:t> [1. 1. 0.]</a:t>
            </a:r>
          </a:p>
          <a:p>
            <a:r>
              <a:rPr lang="en-US" dirty="0"/>
              <a:t> [1. 0. 1.]]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354862A8-90BD-9248-B9D0-7CF781F55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2" t="7024" r="40649" b="23562"/>
          <a:stretch/>
        </p:blipFill>
        <p:spPr bwMode="auto">
          <a:xfrm>
            <a:off x="4262162" y="3065107"/>
            <a:ext cx="3520363" cy="33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38C608-13D6-D74F-984E-004CD941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A72E16-74B2-F349-9F12-F2181411CE88}"/>
              </a:ext>
            </a:extLst>
          </p:cNvPr>
          <p:cNvSpPr txBox="1"/>
          <p:nvPr/>
        </p:nvSpPr>
        <p:spPr>
          <a:xfrm>
            <a:off x="814388" y="272534"/>
            <a:ext cx="3921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latin typeface="+mj-lt"/>
              </a:rPr>
              <a:t>Message-passing layer</a:t>
            </a:r>
            <a:endParaRPr lang="en-US" sz="3200" dirty="0">
              <a:latin typeface="+mj-lt"/>
            </a:endParaRPr>
          </a:p>
        </p:txBody>
      </p:sp>
      <p:pic>
        <p:nvPicPr>
          <p:cNvPr id="5" name="Graphic 4" descr="Heart organ outline">
            <a:extLst>
              <a:ext uri="{FF2B5EF4-FFF2-40B4-BE49-F238E27FC236}">
                <a16:creationId xmlns:a16="http://schemas.microsoft.com/office/drawing/2014/main" id="{0659D0CB-75B1-6C49-BEA8-54E94BE3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3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240A0-33ED-214A-A1CC-DF10169FD854}"/>
              </a:ext>
            </a:extLst>
          </p:cNvPr>
          <p:cNvSpPr txBox="1"/>
          <p:nvPr/>
        </p:nvSpPr>
        <p:spPr>
          <a:xfrm>
            <a:off x="140229" y="1044433"/>
            <a:ext cx="8436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en-US" sz="2200" dirty="0"/>
              <a:t>Aggregation of the messages from the neighboring nodes and edges</a:t>
            </a:r>
          </a:p>
          <a:p>
            <a:pPr marL="457200" indent="-457200">
              <a:buAutoNum type="arabicParenR"/>
            </a:pPr>
            <a:r>
              <a:rPr lang="en-US" sz="2200" dirty="0"/>
              <a:t> Update the node features based on the message and old features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7926F36-AB50-6643-BEDA-C4FAEEDFE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40" y="4426615"/>
            <a:ext cx="2354262" cy="174142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EAAA4DC-D4A0-7040-A4CD-CF01D1963CD2}"/>
              </a:ext>
            </a:extLst>
          </p:cNvPr>
          <p:cNvSpPr/>
          <p:nvPr/>
        </p:nvSpPr>
        <p:spPr>
          <a:xfrm>
            <a:off x="250073" y="4326775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304518-F7EB-1E47-89E3-A702CFFAD98B}"/>
              </a:ext>
            </a:extLst>
          </p:cNvPr>
          <p:cNvCxnSpPr>
            <a:cxnSpLocks/>
          </p:cNvCxnSpPr>
          <p:nvPr/>
        </p:nvCxnSpPr>
        <p:spPr>
          <a:xfrm>
            <a:off x="250073" y="4563550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135175-C36A-A94C-A3E5-6BAAFF81E2E3}"/>
              </a:ext>
            </a:extLst>
          </p:cNvPr>
          <p:cNvCxnSpPr>
            <a:cxnSpLocks/>
          </p:cNvCxnSpPr>
          <p:nvPr/>
        </p:nvCxnSpPr>
        <p:spPr>
          <a:xfrm>
            <a:off x="250073" y="4757694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672739B-B158-704E-BAB0-FE204B59AC51}"/>
              </a:ext>
            </a:extLst>
          </p:cNvPr>
          <p:cNvSpPr/>
          <p:nvPr/>
        </p:nvSpPr>
        <p:spPr>
          <a:xfrm>
            <a:off x="2922310" y="4864944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19A5C2-A1E5-3F43-B867-5F5E66C43786}"/>
              </a:ext>
            </a:extLst>
          </p:cNvPr>
          <p:cNvCxnSpPr>
            <a:cxnSpLocks/>
          </p:cNvCxnSpPr>
          <p:nvPr/>
        </p:nvCxnSpPr>
        <p:spPr>
          <a:xfrm>
            <a:off x="2922311" y="5101719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AE7E51-E9F4-B143-AF41-1F44C51F0C69}"/>
              </a:ext>
            </a:extLst>
          </p:cNvPr>
          <p:cNvCxnSpPr>
            <a:cxnSpLocks/>
          </p:cNvCxnSpPr>
          <p:nvPr/>
        </p:nvCxnSpPr>
        <p:spPr>
          <a:xfrm>
            <a:off x="2922311" y="5295863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F4542CA-016E-2949-A18A-E0C8205AB5C7}"/>
              </a:ext>
            </a:extLst>
          </p:cNvPr>
          <p:cNvSpPr/>
          <p:nvPr/>
        </p:nvSpPr>
        <p:spPr>
          <a:xfrm>
            <a:off x="973512" y="5773939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369697-07A4-6D4B-BFC3-9B1BEC91CA31}"/>
              </a:ext>
            </a:extLst>
          </p:cNvPr>
          <p:cNvCxnSpPr>
            <a:cxnSpLocks/>
          </p:cNvCxnSpPr>
          <p:nvPr/>
        </p:nvCxnSpPr>
        <p:spPr>
          <a:xfrm>
            <a:off x="973512" y="6010714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2DE904-65BC-4E49-90A5-02ACDA8EDF48}"/>
              </a:ext>
            </a:extLst>
          </p:cNvPr>
          <p:cNvCxnSpPr>
            <a:cxnSpLocks/>
          </p:cNvCxnSpPr>
          <p:nvPr/>
        </p:nvCxnSpPr>
        <p:spPr>
          <a:xfrm>
            <a:off x="973512" y="6204858"/>
            <a:ext cx="229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759BC3F-AE96-824B-8C17-65111E6CB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29" y="5014166"/>
            <a:ext cx="384873" cy="2841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498BFE-81DE-EB4C-920C-A45797D82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20" y="6447565"/>
            <a:ext cx="377326" cy="2841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50DB44-BE36-AE47-9D45-E2E027FF6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6463" y="5569237"/>
            <a:ext cx="384873" cy="284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A357E9-430F-AC45-BCDB-2A475B75E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737" y="5073994"/>
            <a:ext cx="324500" cy="164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68CE68-CC89-9D45-8532-57158AB2C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7446" y="5773939"/>
            <a:ext cx="332047" cy="172005"/>
          </a:xfrm>
          <a:prstGeom prst="rect">
            <a:avLst/>
          </a:prstGeom>
        </p:spPr>
      </p:pic>
      <p:sp>
        <p:nvSpPr>
          <p:cNvPr id="18" name="Triangle 17">
            <a:extLst>
              <a:ext uri="{FF2B5EF4-FFF2-40B4-BE49-F238E27FC236}">
                <a16:creationId xmlns:a16="http://schemas.microsoft.com/office/drawing/2014/main" id="{D85613F4-DC90-2348-84C3-2C6ED0D39463}"/>
              </a:ext>
            </a:extLst>
          </p:cNvPr>
          <p:cNvSpPr/>
          <p:nvPr/>
        </p:nvSpPr>
        <p:spPr>
          <a:xfrm>
            <a:off x="292522" y="4800326"/>
            <a:ext cx="144327" cy="15669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7BA8C78-A45B-8544-ADE4-321DB01D87B9}"/>
              </a:ext>
            </a:extLst>
          </p:cNvPr>
          <p:cNvSpPr/>
          <p:nvPr/>
        </p:nvSpPr>
        <p:spPr>
          <a:xfrm>
            <a:off x="1015961" y="6029529"/>
            <a:ext cx="144327" cy="15669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870286A-B832-F64F-8569-F066442D318F}"/>
              </a:ext>
            </a:extLst>
          </p:cNvPr>
          <p:cNvSpPr/>
          <p:nvPr/>
        </p:nvSpPr>
        <p:spPr>
          <a:xfrm>
            <a:off x="300715" y="4366817"/>
            <a:ext cx="144327" cy="15669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D7ACDB7A-95DB-6740-981B-A686E0439F1D}"/>
              </a:ext>
            </a:extLst>
          </p:cNvPr>
          <p:cNvSpPr/>
          <p:nvPr/>
        </p:nvSpPr>
        <p:spPr>
          <a:xfrm>
            <a:off x="2964759" y="5119426"/>
            <a:ext cx="144327" cy="15669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B57DE5F1-D9E9-D243-9623-CFA554926AA4}"/>
              </a:ext>
            </a:extLst>
          </p:cNvPr>
          <p:cNvSpPr/>
          <p:nvPr/>
        </p:nvSpPr>
        <p:spPr>
          <a:xfrm>
            <a:off x="2965680" y="4894912"/>
            <a:ext cx="144327" cy="15669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AB902-AE89-A745-90D1-1E3A71F9A0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1526" y="2177615"/>
            <a:ext cx="3860800" cy="5207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C56AA7B-7B6B-2F4B-8B1A-A3B29CF1BEC5}"/>
              </a:ext>
            </a:extLst>
          </p:cNvPr>
          <p:cNvGrpSpPr/>
          <p:nvPr/>
        </p:nvGrpSpPr>
        <p:grpSpPr>
          <a:xfrm>
            <a:off x="6557963" y="3319918"/>
            <a:ext cx="2348111" cy="469900"/>
            <a:chOff x="5243513" y="3300411"/>
            <a:chExt cx="2348111" cy="4699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5C711D-4F99-644A-A016-C1178115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59512" y="3300411"/>
              <a:ext cx="1016000" cy="4699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8E06F4-B956-4E44-9187-7949C7B8E5B4}"/>
                </a:ext>
              </a:extLst>
            </p:cNvPr>
            <p:cNvSpPr txBox="1"/>
            <p:nvPr/>
          </p:nvSpPr>
          <p:spPr>
            <a:xfrm>
              <a:off x="5243513" y="3319918"/>
              <a:ext cx="1177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What is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6BAECD-6BBA-804E-9A43-22ED0D579BB1}"/>
                </a:ext>
              </a:extLst>
            </p:cNvPr>
            <p:cNvSpPr txBox="1"/>
            <p:nvPr/>
          </p:nvSpPr>
          <p:spPr>
            <a:xfrm>
              <a:off x="7275512" y="3319918"/>
              <a:ext cx="3161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?</a:t>
              </a:r>
            </a:p>
          </p:txBody>
        </p:sp>
      </p:grpSp>
      <p:pic>
        <p:nvPicPr>
          <p:cNvPr id="8194" name="Picture 2" descr="Everything you need to know about Neural Networks and Backpropagation —  Machine Learning Easy and Fun | by Gavril Ognjanovski | Towards Data Science">
            <a:hlinkClick r:id="rId13"/>
            <a:extLst>
              <a:ext uri="{FF2B5EF4-FFF2-40B4-BE49-F238E27FC236}">
                <a16:creationId xmlns:a16="http://schemas.microsoft.com/office/drawing/2014/main" id="{082B89DA-2D76-2340-A309-2ACEB38D1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14"/>
          <a:stretch/>
        </p:blipFill>
        <p:spPr bwMode="auto">
          <a:xfrm>
            <a:off x="7366035" y="4030668"/>
            <a:ext cx="2447853" cy="23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DA207E2-1AA0-2941-B88B-44F17F03496C}"/>
              </a:ext>
            </a:extLst>
          </p:cNvPr>
          <p:cNvGrpSpPr/>
          <p:nvPr/>
        </p:nvGrpSpPr>
        <p:grpSpPr>
          <a:xfrm>
            <a:off x="7098701" y="4320531"/>
            <a:ext cx="229227" cy="1347876"/>
            <a:chOff x="6851203" y="4318301"/>
            <a:chExt cx="229227" cy="134787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C949A4-B75B-AE44-A8EF-A51153FAED51}"/>
                </a:ext>
              </a:extLst>
            </p:cNvPr>
            <p:cNvSpPr/>
            <p:nvPr/>
          </p:nvSpPr>
          <p:spPr>
            <a:xfrm>
              <a:off x="6851204" y="4318301"/>
              <a:ext cx="229225" cy="66769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D028B5-E6EA-934F-8F63-63D507F5230D}"/>
                </a:ext>
              </a:extLst>
            </p:cNvPr>
            <p:cNvCxnSpPr>
              <a:cxnSpLocks/>
            </p:cNvCxnSpPr>
            <p:nvPr/>
          </p:nvCxnSpPr>
          <p:spPr>
            <a:xfrm>
              <a:off x="6851205" y="4555076"/>
              <a:ext cx="2292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3391C8-2E15-9B45-A0AC-DF06E846130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205" y="4749220"/>
              <a:ext cx="2292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FDCA223-B1B6-3740-8DE9-746F8BE1713B}"/>
                </a:ext>
              </a:extLst>
            </p:cNvPr>
            <p:cNvSpPr/>
            <p:nvPr/>
          </p:nvSpPr>
          <p:spPr>
            <a:xfrm>
              <a:off x="6893653" y="4572783"/>
              <a:ext cx="144327" cy="156691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iangle 52">
              <a:extLst>
                <a:ext uri="{FF2B5EF4-FFF2-40B4-BE49-F238E27FC236}">
                  <a16:creationId xmlns:a16="http://schemas.microsoft.com/office/drawing/2014/main" id="{1DAF0B19-9613-1243-AE98-11F3EA60E892}"/>
                </a:ext>
              </a:extLst>
            </p:cNvPr>
            <p:cNvSpPr/>
            <p:nvPr/>
          </p:nvSpPr>
          <p:spPr>
            <a:xfrm>
              <a:off x="6894574" y="4348269"/>
              <a:ext cx="144327" cy="15669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0A5863-0A28-3A46-B430-B5093C4B6632}"/>
                </a:ext>
              </a:extLst>
            </p:cNvPr>
            <p:cNvSpPr/>
            <p:nvPr/>
          </p:nvSpPr>
          <p:spPr>
            <a:xfrm>
              <a:off x="6851203" y="4998483"/>
              <a:ext cx="229225" cy="66769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D9D1167B-9D99-9648-9BCB-93A753B0FF5A}"/>
                </a:ext>
              </a:extLst>
            </p:cNvPr>
            <p:cNvSpPr/>
            <p:nvPr/>
          </p:nvSpPr>
          <p:spPr>
            <a:xfrm>
              <a:off x="6871951" y="5226784"/>
              <a:ext cx="198858" cy="161517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5AC9ACB3-1D8D-0843-B9D8-2CFFE61462A0}"/>
                </a:ext>
              </a:extLst>
            </p:cNvPr>
            <p:cNvSpPr/>
            <p:nvPr/>
          </p:nvSpPr>
          <p:spPr>
            <a:xfrm>
              <a:off x="6864005" y="5036111"/>
              <a:ext cx="198858" cy="161517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029A5749-C1D1-A44D-AF13-4A13BD90D7A0}"/>
                </a:ext>
              </a:extLst>
            </p:cNvPr>
            <p:cNvSpPr/>
            <p:nvPr/>
          </p:nvSpPr>
          <p:spPr>
            <a:xfrm>
              <a:off x="6867977" y="5446480"/>
              <a:ext cx="198858" cy="161517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riangle 62">
            <a:extLst>
              <a:ext uri="{FF2B5EF4-FFF2-40B4-BE49-F238E27FC236}">
                <a16:creationId xmlns:a16="http://schemas.microsoft.com/office/drawing/2014/main" id="{3A636E68-49BB-0F40-AC9D-E018F263EF75}"/>
              </a:ext>
            </a:extLst>
          </p:cNvPr>
          <p:cNvSpPr/>
          <p:nvPr/>
        </p:nvSpPr>
        <p:spPr>
          <a:xfrm>
            <a:off x="10080722" y="4919504"/>
            <a:ext cx="144327" cy="15669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9573B6D-ADAB-7449-967B-BC9C3A68778F}"/>
              </a:ext>
            </a:extLst>
          </p:cNvPr>
          <p:cNvSpPr/>
          <p:nvPr/>
        </p:nvSpPr>
        <p:spPr>
          <a:xfrm>
            <a:off x="10038272" y="4686349"/>
            <a:ext cx="229225" cy="6676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5F47B0A2-4CE2-174F-863D-E2DDA3C549FC}"/>
              </a:ext>
            </a:extLst>
          </p:cNvPr>
          <p:cNvSpPr/>
          <p:nvPr/>
        </p:nvSpPr>
        <p:spPr>
          <a:xfrm>
            <a:off x="10051074" y="4723977"/>
            <a:ext cx="198858" cy="161517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59B9587A-7237-5E46-BE84-58B1D890C7B5}"/>
              </a:ext>
            </a:extLst>
          </p:cNvPr>
          <p:cNvSpPr/>
          <p:nvPr/>
        </p:nvSpPr>
        <p:spPr>
          <a:xfrm>
            <a:off x="10055046" y="5134346"/>
            <a:ext cx="198858" cy="16151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C0044-8E38-3B41-A4C4-B4F089B0B424}"/>
              </a:ext>
            </a:extLst>
          </p:cNvPr>
          <p:cNvSpPr txBox="1"/>
          <p:nvPr/>
        </p:nvSpPr>
        <p:spPr>
          <a:xfrm>
            <a:off x="6175114" y="572658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nodes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B7F3F-E0EA-EB4D-9297-83E2EA3F29F9}"/>
              </a:ext>
            </a:extLst>
          </p:cNvPr>
          <p:cNvSpPr txBox="1"/>
          <p:nvPr/>
        </p:nvSpPr>
        <p:spPr>
          <a:xfrm>
            <a:off x="9941069" y="5743829"/>
            <a:ext cx="123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nodes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CBDF3-E722-2941-A744-DC1459115514}"/>
              </a:ext>
            </a:extLst>
          </p:cNvPr>
          <p:cNvSpPr txBox="1"/>
          <p:nvPr/>
        </p:nvSpPr>
        <p:spPr>
          <a:xfrm>
            <a:off x="708499" y="3000870"/>
            <a:ext cx="439280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The design of message-passing operations </a:t>
            </a:r>
          </a:p>
          <a:p>
            <a:r>
              <a:rPr lang="en-US" dirty="0"/>
              <a:t>is essential to learning graph representations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42AA74C-DB82-6745-8DEF-BBE83CFE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73956D-79F3-EE48-AE73-E7D528787176}"/>
              </a:ext>
            </a:extLst>
          </p:cNvPr>
          <p:cNvSpPr txBox="1"/>
          <p:nvPr/>
        </p:nvSpPr>
        <p:spPr>
          <a:xfrm>
            <a:off x="131481" y="156788"/>
            <a:ext cx="4313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latin typeface="+mj-lt"/>
              </a:rPr>
              <a:t>Message-passing layers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28B04-9504-414C-A641-1EF194040FE3}"/>
              </a:ext>
            </a:extLst>
          </p:cNvPr>
          <p:cNvSpPr txBox="1"/>
          <p:nvPr/>
        </p:nvSpPr>
        <p:spPr>
          <a:xfrm>
            <a:off x="131481" y="1238491"/>
            <a:ext cx="3074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Graph convolution 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ECA98-3DE3-0F41-9D23-7760975E10C5}"/>
              </a:ext>
            </a:extLst>
          </p:cNvPr>
          <p:cNvSpPr txBox="1"/>
          <p:nvPr/>
        </p:nvSpPr>
        <p:spPr>
          <a:xfrm>
            <a:off x="131481" y="3374020"/>
            <a:ext cx="16705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/>
              <a:t>GraphSAGE</a:t>
            </a:r>
            <a:endParaRPr lang="en-US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6A7F1-AF98-1C45-84DD-EA1163D8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66" y="4030562"/>
            <a:ext cx="102235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04B68-BC6E-B144-BAAD-C3DD4E3B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012" y="2100312"/>
            <a:ext cx="6946900" cy="57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967F7D-E324-E147-A561-DEFE51845F8F}"/>
              </a:ext>
            </a:extLst>
          </p:cNvPr>
          <p:cNvSpPr txBox="1"/>
          <p:nvPr/>
        </p:nvSpPr>
        <p:spPr>
          <a:xfrm>
            <a:off x="9039827" y="3004688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 from neighbors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C780326-381C-5F43-A9CB-331B5F658324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8532373" y="2681899"/>
            <a:ext cx="575071" cy="4398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86D0ABE-FC48-0B4C-B84C-2DD4C3B91985}"/>
              </a:ext>
            </a:extLst>
          </p:cNvPr>
          <p:cNvCxnSpPr>
            <a:endCxn id="9" idx="1"/>
          </p:cNvCxnSpPr>
          <p:nvPr/>
        </p:nvCxnSpPr>
        <p:spPr>
          <a:xfrm rot="5400000" flipH="1" flipV="1">
            <a:off x="8399305" y="3390040"/>
            <a:ext cx="841207" cy="4398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11993-7A65-0C4F-9BFD-CB3AF91C4C6E}"/>
              </a:ext>
            </a:extLst>
          </p:cNvPr>
          <p:cNvSpPr txBox="1"/>
          <p:nvPr/>
        </p:nvSpPr>
        <p:spPr>
          <a:xfrm>
            <a:off x="300942" y="5619509"/>
            <a:ext cx="5169236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operations are invariant to node permutation!!!!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625169-7396-D34B-9F08-2FC54FFBFE5A}"/>
              </a:ext>
            </a:extLst>
          </p:cNvPr>
          <p:cNvGrpSpPr/>
          <p:nvPr/>
        </p:nvGrpSpPr>
        <p:grpSpPr>
          <a:xfrm>
            <a:off x="9292912" y="69542"/>
            <a:ext cx="2663736" cy="1896935"/>
            <a:chOff x="8449159" y="626282"/>
            <a:chExt cx="3071107" cy="24049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823C7B-6B6A-254D-A2A1-08F623FC7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8870" y="726122"/>
              <a:ext cx="2354262" cy="174142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91CA88-BC34-B640-ABB2-83D16EDCCA53}"/>
                </a:ext>
              </a:extLst>
            </p:cNvPr>
            <p:cNvSpPr/>
            <p:nvPr/>
          </p:nvSpPr>
          <p:spPr>
            <a:xfrm>
              <a:off x="8559003" y="626282"/>
              <a:ext cx="229225" cy="66769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15F16F-3914-2345-A902-5975485FEB4A}"/>
                </a:ext>
              </a:extLst>
            </p:cNvPr>
            <p:cNvCxnSpPr>
              <a:cxnSpLocks/>
            </p:cNvCxnSpPr>
            <p:nvPr/>
          </p:nvCxnSpPr>
          <p:spPr>
            <a:xfrm>
              <a:off x="8559003" y="863057"/>
              <a:ext cx="2292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0D6806-19F9-424E-B1BF-0CFE24A1BACE}"/>
                </a:ext>
              </a:extLst>
            </p:cNvPr>
            <p:cNvCxnSpPr>
              <a:cxnSpLocks/>
            </p:cNvCxnSpPr>
            <p:nvPr/>
          </p:nvCxnSpPr>
          <p:spPr>
            <a:xfrm>
              <a:off x="8559003" y="1057201"/>
              <a:ext cx="2292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51F248-9C7A-5E46-B6DD-C9C7B927F350}"/>
                </a:ext>
              </a:extLst>
            </p:cNvPr>
            <p:cNvSpPr/>
            <p:nvPr/>
          </p:nvSpPr>
          <p:spPr>
            <a:xfrm>
              <a:off x="11231240" y="1164451"/>
              <a:ext cx="229225" cy="66769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4C982B7-403D-1E43-A3EE-60115BB9727D}"/>
                </a:ext>
              </a:extLst>
            </p:cNvPr>
            <p:cNvCxnSpPr>
              <a:cxnSpLocks/>
            </p:cNvCxnSpPr>
            <p:nvPr/>
          </p:nvCxnSpPr>
          <p:spPr>
            <a:xfrm>
              <a:off x="11231241" y="1401226"/>
              <a:ext cx="2292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4D7647F-D7F6-D04E-990E-887BC07376E4}"/>
                </a:ext>
              </a:extLst>
            </p:cNvPr>
            <p:cNvCxnSpPr>
              <a:cxnSpLocks/>
            </p:cNvCxnSpPr>
            <p:nvPr/>
          </p:nvCxnSpPr>
          <p:spPr>
            <a:xfrm>
              <a:off x="11231241" y="1595370"/>
              <a:ext cx="2292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6DC96-2EA2-ED41-9959-E4DF4A95899D}"/>
                </a:ext>
              </a:extLst>
            </p:cNvPr>
            <p:cNvSpPr/>
            <p:nvPr/>
          </p:nvSpPr>
          <p:spPr>
            <a:xfrm>
              <a:off x="9282442" y="2073446"/>
              <a:ext cx="229225" cy="66769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145279-83F4-C745-902A-F7F224DDEB0D}"/>
                </a:ext>
              </a:extLst>
            </p:cNvPr>
            <p:cNvCxnSpPr>
              <a:cxnSpLocks/>
            </p:cNvCxnSpPr>
            <p:nvPr/>
          </p:nvCxnSpPr>
          <p:spPr>
            <a:xfrm>
              <a:off x="9282442" y="2310221"/>
              <a:ext cx="2292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D287E1-BB2B-114E-9D08-3181D0F23268}"/>
                </a:ext>
              </a:extLst>
            </p:cNvPr>
            <p:cNvCxnSpPr>
              <a:cxnSpLocks/>
            </p:cNvCxnSpPr>
            <p:nvPr/>
          </p:nvCxnSpPr>
          <p:spPr>
            <a:xfrm>
              <a:off x="9282442" y="2504365"/>
              <a:ext cx="2292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CDD1092-1708-3E41-ABFE-D6245A82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159" y="1313673"/>
              <a:ext cx="384873" cy="28418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86E2D99-23AB-2A49-A245-536419C7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4950" y="2747072"/>
              <a:ext cx="377326" cy="28418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135151-F205-8940-91A4-04772B1CB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35393" y="1868744"/>
              <a:ext cx="384873" cy="28418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EEF735-1AD7-5041-A717-3EF13196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1667" y="1373501"/>
              <a:ext cx="324500" cy="1645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D4DB244-5EE4-674D-AFA8-9CF142BAF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86376" y="2073446"/>
              <a:ext cx="332047" cy="172005"/>
            </a:xfrm>
            <a:prstGeom prst="rect">
              <a:avLst/>
            </a:prstGeom>
          </p:spPr>
        </p:pic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1FA61E6-0714-1340-B1DE-DDCF7DC51798}"/>
                </a:ext>
              </a:extLst>
            </p:cNvPr>
            <p:cNvSpPr/>
            <p:nvPr/>
          </p:nvSpPr>
          <p:spPr>
            <a:xfrm>
              <a:off x="8601452" y="1099833"/>
              <a:ext cx="144327" cy="156691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4BAA79EF-8ADA-0449-9702-2BCAE3CAFEA7}"/>
                </a:ext>
              </a:extLst>
            </p:cNvPr>
            <p:cNvSpPr/>
            <p:nvPr/>
          </p:nvSpPr>
          <p:spPr>
            <a:xfrm>
              <a:off x="9324891" y="2329036"/>
              <a:ext cx="144327" cy="156691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FC5430C1-7B7A-5242-818D-E4C9CB6F887E}"/>
                </a:ext>
              </a:extLst>
            </p:cNvPr>
            <p:cNvSpPr/>
            <p:nvPr/>
          </p:nvSpPr>
          <p:spPr>
            <a:xfrm>
              <a:off x="8609645" y="666324"/>
              <a:ext cx="144327" cy="15669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5A2F0AAF-4003-4543-9C0C-2ABCA645DEE5}"/>
                </a:ext>
              </a:extLst>
            </p:cNvPr>
            <p:cNvSpPr/>
            <p:nvPr/>
          </p:nvSpPr>
          <p:spPr>
            <a:xfrm>
              <a:off x="11273689" y="1418933"/>
              <a:ext cx="144327" cy="156691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014E0053-6E9A-9F44-94FD-0BF79F6DC94F}"/>
                </a:ext>
              </a:extLst>
            </p:cNvPr>
            <p:cNvSpPr/>
            <p:nvPr/>
          </p:nvSpPr>
          <p:spPr>
            <a:xfrm>
              <a:off x="11274610" y="1194419"/>
              <a:ext cx="144327" cy="15669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EF517CB9-41DB-854C-94B4-5CBCA4F9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6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5621F45-405E-AC40-A5F6-3239ED85367C}"/>
              </a:ext>
            </a:extLst>
          </p:cNvPr>
          <p:cNvGrpSpPr/>
          <p:nvPr/>
        </p:nvGrpSpPr>
        <p:grpSpPr>
          <a:xfrm>
            <a:off x="3297531" y="2282819"/>
            <a:ext cx="4797291" cy="2871990"/>
            <a:chOff x="2329978" y="1884662"/>
            <a:chExt cx="7825884" cy="41040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AF181B4-63DB-4C4F-B589-D25E37D3663F}"/>
                </a:ext>
              </a:extLst>
            </p:cNvPr>
            <p:cNvGrpSpPr/>
            <p:nvPr/>
          </p:nvGrpSpPr>
          <p:grpSpPr>
            <a:xfrm>
              <a:off x="2329978" y="1884662"/>
              <a:ext cx="7825884" cy="3724087"/>
              <a:chOff x="1059108" y="2048063"/>
              <a:chExt cx="7825884" cy="3724087"/>
            </a:xfrm>
          </p:grpSpPr>
          <p:pic>
            <p:nvPicPr>
              <p:cNvPr id="4098" name="Picture 2" descr="Convolutional Neural Network (CNN) and Feedforward Neural Network">
                <a:extLst>
                  <a:ext uri="{FF2B5EF4-FFF2-40B4-BE49-F238E27FC236}">
                    <a16:creationId xmlns:a16="http://schemas.microsoft.com/office/drawing/2014/main" id="{815F00E0-3BDC-5142-9194-5A49FFC95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61"/>
              <a:stretch/>
            </p:blipFill>
            <p:spPr bwMode="auto">
              <a:xfrm>
                <a:off x="1059108" y="2048063"/>
                <a:ext cx="5589342" cy="37240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Convolutional Neural Network (CNN) and Feedforward Neural Network">
                <a:extLst>
                  <a:ext uri="{FF2B5EF4-FFF2-40B4-BE49-F238E27FC236}">
                    <a16:creationId xmlns:a16="http://schemas.microsoft.com/office/drawing/2014/main" id="{702DE790-BED1-7843-B228-3E2EC0219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63" b="7461"/>
              <a:stretch/>
            </p:blipFill>
            <p:spPr bwMode="auto">
              <a:xfrm>
                <a:off x="5657850" y="2048063"/>
                <a:ext cx="3227142" cy="37240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629FDC-70D3-EC48-BC0D-857C86913DFD}"/>
                </a:ext>
              </a:extLst>
            </p:cNvPr>
            <p:cNvSpPr txBox="1"/>
            <p:nvPr/>
          </p:nvSpPr>
          <p:spPr>
            <a:xfrm>
              <a:off x="2390060" y="561934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21197-2858-4D4F-8230-FDDC031AB569}"/>
                </a:ext>
              </a:extLst>
            </p:cNvPr>
            <p:cNvSpPr txBox="1"/>
            <p:nvPr/>
          </p:nvSpPr>
          <p:spPr>
            <a:xfrm>
              <a:off x="4576268" y="5615188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7FFE9C-DB99-914D-A057-BFBA36F26BC5}"/>
                </a:ext>
              </a:extLst>
            </p:cNvPr>
            <p:cNvSpPr txBox="1"/>
            <p:nvPr/>
          </p:nvSpPr>
          <p:spPr>
            <a:xfrm>
              <a:off x="6917968" y="5615188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F224C6-F500-B546-9BDA-036A41520E69}"/>
                </a:ext>
              </a:extLst>
            </p:cNvPr>
            <p:cNvSpPr txBox="1"/>
            <p:nvPr/>
          </p:nvSpPr>
          <p:spPr>
            <a:xfrm>
              <a:off x="9117139" y="561518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355CC7-4502-3648-A664-6C26A486C1B7}"/>
              </a:ext>
            </a:extLst>
          </p:cNvPr>
          <p:cNvSpPr txBox="1"/>
          <p:nvPr/>
        </p:nvSpPr>
        <p:spPr>
          <a:xfrm>
            <a:off x="0" y="117988"/>
            <a:ext cx="8603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+mj-lt"/>
              </a:rPr>
              <a:t>Under what circumstances a vanilla-NN is a GNN?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B98270-A5F1-E544-B0AD-FD65B5D6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2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9C3D7C-6B8E-FB4B-AD5A-9ACD7D04E6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04665" cy="5079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MOLECULAR GRAPH</a:t>
            </a:r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80558A2-9720-FA49-951A-52858031A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8952" r="3341" b="9638"/>
          <a:stretch/>
        </p:blipFill>
        <p:spPr>
          <a:xfrm>
            <a:off x="452764" y="1952597"/>
            <a:ext cx="3886200" cy="340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C328E8-30D2-B04F-B427-89654DA22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05" y="1736697"/>
            <a:ext cx="56642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7FA6EF-608D-CA48-96F9-520B23154D26}"/>
              </a:ext>
            </a:extLst>
          </p:cNvPr>
          <p:cNvSpPr txBox="1"/>
          <p:nvPr/>
        </p:nvSpPr>
        <p:spPr>
          <a:xfrm>
            <a:off x="8259890" y="47198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A8187-B252-8146-9CB8-7E9DC48092B7}"/>
              </a:ext>
            </a:extLst>
          </p:cNvPr>
          <p:cNvSpPr txBox="1"/>
          <p:nvPr/>
        </p:nvSpPr>
        <p:spPr>
          <a:xfrm>
            <a:off x="8292488" y="5953316"/>
            <a:ext cx="1958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i="1" dirty="0"/>
              <a:t>G</a:t>
            </a:r>
            <a:r>
              <a:rPr lang="en-CA" sz="2800" dirty="0"/>
              <a:t> = ( </a:t>
            </a:r>
            <a:r>
              <a:rPr lang="en-CA" sz="2800" i="1" dirty="0"/>
              <a:t>V</a:t>
            </a:r>
            <a:r>
              <a:rPr lang="en-CA" sz="2800" dirty="0"/>
              <a:t>, </a:t>
            </a:r>
            <a:r>
              <a:rPr lang="en-CA" sz="2800" i="1" dirty="0"/>
              <a:t>E </a:t>
            </a:r>
            <a:r>
              <a:rPr lang="en-CA" sz="2800" dirty="0"/>
              <a:t>) 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B9D048-3E92-B845-9623-337433ED6F0C}"/>
              </a:ext>
            </a:extLst>
          </p:cNvPr>
          <p:cNvSpPr txBox="1"/>
          <p:nvPr/>
        </p:nvSpPr>
        <p:spPr>
          <a:xfrm>
            <a:off x="0" y="6514887"/>
            <a:ext cx="2765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effectLst/>
              </a:rPr>
              <a:t>Nature Machine Intelligence 3, 1023 (2021)</a:t>
            </a:r>
            <a:endParaRPr lang="en-US" sz="12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E0A2CE3-C5F1-F243-81C0-1D4017FD5E8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66735" y="5608904"/>
            <a:ext cx="780961" cy="13313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A5106744-CFC8-BA44-A3FD-95B9DACCEB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44754" y="4595716"/>
            <a:ext cx="2243249" cy="69722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4F5D34-EAAA-0744-AD00-A3647EF9621D}"/>
              </a:ext>
            </a:extLst>
          </p:cNvPr>
          <p:cNvSpPr txBox="1"/>
          <p:nvPr/>
        </p:nvSpPr>
        <p:spPr>
          <a:xfrm>
            <a:off x="8294563" y="967256"/>
            <a:ext cx="2665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Vertices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atoms</a:t>
            </a:r>
          </a:p>
          <a:p>
            <a:pPr algn="ctr"/>
            <a:r>
              <a:rPr lang="en-US" sz="2800" dirty="0"/>
              <a:t>Edges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bonds</a:t>
            </a:r>
          </a:p>
        </p:txBody>
      </p:sp>
      <p:pic>
        <p:nvPicPr>
          <p:cNvPr id="29" name="Graphic 28" descr="Arrow: Straight outline">
            <a:extLst>
              <a:ext uri="{FF2B5EF4-FFF2-40B4-BE49-F238E27FC236}">
                <a16:creationId xmlns:a16="http://schemas.microsoft.com/office/drawing/2014/main" id="{39436861-117F-5D47-A7E7-DE74A582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536512" y="2635339"/>
            <a:ext cx="1587321" cy="1587321"/>
          </a:xfrm>
          <a:prstGeom prst="rect">
            <a:avLst/>
          </a:prstGeom>
        </p:spPr>
      </p:pic>
      <p:pic>
        <p:nvPicPr>
          <p:cNvPr id="31" name="Graphic 30" descr="Coffee with solid fill">
            <a:extLst>
              <a:ext uri="{FF2B5EF4-FFF2-40B4-BE49-F238E27FC236}">
                <a16:creationId xmlns:a16="http://schemas.microsoft.com/office/drawing/2014/main" id="{7883E12A-93C3-1B44-8053-2B628BB11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855" y="5376930"/>
            <a:ext cx="769441" cy="769441"/>
          </a:xfrm>
          <a:prstGeom prst="rect">
            <a:avLst/>
          </a:prstGeom>
        </p:spPr>
      </p:pic>
      <p:pic>
        <p:nvPicPr>
          <p:cNvPr id="33" name="Graphic 32" descr="Coffee Beans with solid fill">
            <a:extLst>
              <a:ext uri="{FF2B5EF4-FFF2-40B4-BE49-F238E27FC236}">
                <a16:creationId xmlns:a16="http://schemas.microsoft.com/office/drawing/2014/main" id="{A356119F-3E89-9349-BC28-E4DA3013F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080" y="5564023"/>
            <a:ext cx="584775" cy="584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32EF7-190E-F645-9B29-3CCAB550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4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9C3D7C-6B8E-FB4B-AD5A-9ACD7D04E6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04665" cy="5079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MOLECULAR GRAPH</a:t>
            </a:r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80558A2-9720-FA49-951A-52858031A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8952" r="3341" b="9638"/>
          <a:stretch/>
        </p:blipFill>
        <p:spPr>
          <a:xfrm>
            <a:off x="452764" y="1952597"/>
            <a:ext cx="3886200" cy="340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7FA6EF-608D-CA48-96F9-520B23154D26}"/>
              </a:ext>
            </a:extLst>
          </p:cNvPr>
          <p:cNvSpPr txBox="1"/>
          <p:nvPr/>
        </p:nvSpPr>
        <p:spPr>
          <a:xfrm>
            <a:off x="250209" y="597924"/>
            <a:ext cx="899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B9D048-3E92-B845-9623-337433ED6F0C}"/>
              </a:ext>
            </a:extLst>
          </p:cNvPr>
          <p:cNvSpPr txBox="1"/>
          <p:nvPr/>
        </p:nvSpPr>
        <p:spPr>
          <a:xfrm>
            <a:off x="0" y="6514887"/>
            <a:ext cx="2765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effectLst/>
              </a:rPr>
              <a:t>Nature Machine Intelligence 3, 1023 (2021)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4F5D34-EAAA-0744-AD00-A3647EF9621D}"/>
              </a:ext>
            </a:extLst>
          </p:cNvPr>
          <p:cNvSpPr txBox="1"/>
          <p:nvPr/>
        </p:nvSpPr>
        <p:spPr>
          <a:xfrm>
            <a:off x="620711" y="1093200"/>
            <a:ext cx="1993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nodes </a:t>
            </a:r>
            <a:r>
              <a:rPr lang="en-US" sz="2200" dirty="0">
                <a:sym typeface="Wingdings" pitchFamily="2" charset="2"/>
              </a:rPr>
              <a:t></a:t>
            </a:r>
            <a:r>
              <a:rPr lang="en-US" sz="2200" dirty="0"/>
              <a:t> atoms</a:t>
            </a:r>
          </a:p>
          <a:p>
            <a:pPr algn="ctr"/>
            <a:r>
              <a:rPr lang="en-US" sz="2200" dirty="0"/>
              <a:t>edges </a:t>
            </a:r>
            <a:r>
              <a:rPr lang="en-US" sz="2200" dirty="0">
                <a:sym typeface="Wingdings" pitchFamily="2" charset="2"/>
              </a:rPr>
              <a:t></a:t>
            </a:r>
            <a:r>
              <a:rPr lang="en-US" sz="2200" dirty="0"/>
              <a:t> bonds</a:t>
            </a:r>
          </a:p>
        </p:txBody>
      </p:sp>
      <p:pic>
        <p:nvPicPr>
          <p:cNvPr id="31" name="Graphic 30" descr="Coffee with solid fill">
            <a:extLst>
              <a:ext uri="{FF2B5EF4-FFF2-40B4-BE49-F238E27FC236}">
                <a16:creationId xmlns:a16="http://schemas.microsoft.com/office/drawing/2014/main" id="{7883E12A-93C3-1B44-8053-2B628BB11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855" y="5376930"/>
            <a:ext cx="769441" cy="769441"/>
          </a:xfrm>
          <a:prstGeom prst="rect">
            <a:avLst/>
          </a:prstGeom>
        </p:spPr>
      </p:pic>
      <p:pic>
        <p:nvPicPr>
          <p:cNvPr id="33" name="Graphic 32" descr="Coffee Beans with solid fill">
            <a:extLst>
              <a:ext uri="{FF2B5EF4-FFF2-40B4-BE49-F238E27FC236}">
                <a16:creationId xmlns:a16="http://schemas.microsoft.com/office/drawing/2014/main" id="{A356119F-3E89-9349-BC28-E4DA3013F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080" y="5564023"/>
            <a:ext cx="584775" cy="584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A82970-0437-8C41-BDC1-923429F63F90}"/>
              </a:ext>
            </a:extLst>
          </p:cNvPr>
          <p:cNvSpPr txBox="1"/>
          <p:nvPr/>
        </p:nvSpPr>
        <p:spPr>
          <a:xfrm>
            <a:off x="5582668" y="1477920"/>
            <a:ext cx="57711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information can we store in the </a:t>
            </a:r>
            <a:r>
              <a:rPr lang="en-US" sz="2200" b="1" dirty="0"/>
              <a:t>nodes</a:t>
            </a:r>
            <a:r>
              <a:rPr lang="en-US" sz="2200" dirty="0"/>
              <a:t>?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 What information can we store in the </a:t>
            </a:r>
            <a:r>
              <a:rPr lang="en-US" sz="2200" b="1" dirty="0"/>
              <a:t>edges</a:t>
            </a:r>
            <a:r>
              <a:rPr lang="en-US" sz="2200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7EA17-7DFE-354C-992C-A1C43A77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16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A42D94-2733-EA45-AFA2-0FD34367BD11}"/>
              </a:ext>
            </a:extLst>
          </p:cNvPr>
          <p:cNvSpPr txBox="1"/>
          <p:nvPr/>
        </p:nvSpPr>
        <p:spPr>
          <a:xfrm>
            <a:off x="4877441" y="2915733"/>
            <a:ext cx="61519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atomic features: </a:t>
            </a:r>
          </a:p>
          <a:p>
            <a:r>
              <a:rPr lang="en-CA" dirty="0"/>
              <a:t>[atom type, number of heavy atom neighbours, formal charge, hybridisation type, whether the atom is in a ring, whether the atom is aromatic, atomic mass, Van der Waals radius, and covalent radius]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6B77CC-28D2-DB46-AEF0-848E758E4949}"/>
              </a:ext>
            </a:extLst>
          </p:cNvPr>
          <p:cNvSpPr txBox="1"/>
          <p:nvPr/>
        </p:nvSpPr>
        <p:spPr>
          <a:xfrm>
            <a:off x="4877441" y="4549205"/>
            <a:ext cx="677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bond features: </a:t>
            </a:r>
          </a:p>
          <a:p>
            <a:r>
              <a:rPr lang="en-CA" dirty="0"/>
              <a:t>[bond type, bond is conjugated, bond is in a ring, E-Z stereochemical]</a:t>
            </a:r>
            <a:endParaRPr lang="en-US" dirty="0"/>
          </a:p>
        </p:txBody>
      </p:sp>
      <p:pic>
        <p:nvPicPr>
          <p:cNvPr id="10242" name="Picture 2" descr="Getting Started with the RDKit in Python — The RDKit 2022.09.1 documentation">
            <a:extLst>
              <a:ext uri="{FF2B5EF4-FFF2-40B4-BE49-F238E27FC236}">
                <a16:creationId xmlns:a16="http://schemas.microsoft.com/office/drawing/2014/main" id="{5FD6D6C1-B2AD-E84D-BF49-04DA59717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89" y="5388628"/>
            <a:ext cx="1243990" cy="133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51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25EA3-EF0B-C34A-AD7F-7469363D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883F0-103E-114F-BE13-D9AF353F0C72}"/>
              </a:ext>
            </a:extLst>
          </p:cNvPr>
          <p:cNvSpPr txBox="1"/>
          <p:nvPr/>
        </p:nvSpPr>
        <p:spPr>
          <a:xfrm>
            <a:off x="2643849" y="2787414"/>
            <a:ext cx="6904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www.blopig.com</a:t>
            </a:r>
            <a:r>
              <a:rPr lang="en-US" dirty="0"/>
              <a:t>/blog/2022/02/how-to-turn-a-smiles-string-into-a-molecular-graph-for-pytorch-geometric/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8D5E4-44C9-1D47-AE55-67BB0EF44B8C}"/>
              </a:ext>
            </a:extLst>
          </p:cNvPr>
          <p:cNvSpPr txBox="1"/>
          <p:nvPr/>
        </p:nvSpPr>
        <p:spPr>
          <a:xfrm>
            <a:off x="1114123" y="1920895"/>
            <a:ext cx="101128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/>
              <a:t>How to turn a SMILES string into a molecular graph for </a:t>
            </a:r>
            <a:r>
              <a:rPr lang="en-CA" sz="2500" b="1" dirty="0" err="1"/>
              <a:t>Pytorch</a:t>
            </a:r>
            <a:r>
              <a:rPr lang="en-CA" sz="2500" b="1" dirty="0"/>
              <a:t> Geometric?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293651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66450-8DC9-E545-8F33-E55CF0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44069"/>
            <a:ext cx="2743200" cy="365125"/>
          </a:xfrm>
        </p:spPr>
        <p:txBody>
          <a:bodyPr/>
          <a:lstStyle/>
          <a:p>
            <a:fld id="{A60C7CE6-8818-8D41-A3F6-F06BAFCEBB1F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9C3D7C-6B8E-FB4B-AD5A-9ACD7D04E6E5}"/>
              </a:ext>
            </a:extLst>
          </p:cNvPr>
          <p:cNvSpPr txBox="1">
            <a:spLocks/>
          </p:cNvSpPr>
          <p:nvPr/>
        </p:nvSpPr>
        <p:spPr>
          <a:xfrm>
            <a:off x="0" y="43428"/>
            <a:ext cx="5298397" cy="5079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ML + MOLECULAR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B9D048-3E92-B845-9623-337433ED6F0C}"/>
              </a:ext>
            </a:extLst>
          </p:cNvPr>
          <p:cNvSpPr txBox="1"/>
          <p:nvPr/>
        </p:nvSpPr>
        <p:spPr>
          <a:xfrm>
            <a:off x="0" y="6514887"/>
            <a:ext cx="2765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effectLst/>
              </a:rPr>
              <a:t>Nature Machine Intelligence 3, 1023 (2021)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530463-3D6F-6949-A7AF-A68FC479B056}"/>
                  </a:ext>
                </a:extLst>
              </p:cNvPr>
              <p:cNvSpPr txBox="1"/>
              <p:nvPr/>
            </p:nvSpPr>
            <p:spPr>
              <a:xfrm>
                <a:off x="312603" y="1090006"/>
                <a:ext cx="5298397" cy="49808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𝑝𝑟𝑜𝑝𝑒𝑟𝑡𝑦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530463-3D6F-6949-A7AF-A68FC479B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03" y="1090006"/>
                <a:ext cx="5298397" cy="498085"/>
              </a:xfrm>
              <a:prstGeom prst="rect">
                <a:avLst/>
              </a:prstGeom>
              <a:blipFill>
                <a:blip r:embed="rId2"/>
                <a:stretch>
                  <a:fillRect l="-2387" t="-4878" r="-716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6EBD352-3ABD-E94B-AC2A-8FD78D919D9F}"/>
              </a:ext>
            </a:extLst>
          </p:cNvPr>
          <p:cNvGrpSpPr/>
          <p:nvPr/>
        </p:nvGrpSpPr>
        <p:grpSpPr>
          <a:xfrm>
            <a:off x="215496" y="1875374"/>
            <a:ext cx="8575132" cy="2308324"/>
            <a:chOff x="215496" y="1875374"/>
            <a:chExt cx="8575132" cy="23083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7C328E8-30D2-B04F-B427-89654DA22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1802" y="2001729"/>
              <a:ext cx="3035774" cy="2055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1022A1-3750-094B-B3DD-9D03A98345A8}"/>
                    </a:ext>
                  </a:extLst>
                </p:cNvPr>
                <p:cNvSpPr txBox="1"/>
                <p:nvPr/>
              </p:nvSpPr>
              <p:spPr>
                <a:xfrm>
                  <a:off x="215496" y="2413983"/>
                  <a:ext cx="1852302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</m:oMath>
                    </m:oMathPara>
                  </a14:m>
                  <a:endParaRPr lang="en-US" sz="8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1022A1-3750-094B-B3DD-9D03A9834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96" y="2413983"/>
                  <a:ext cx="1852302" cy="1231106"/>
                </a:xfrm>
                <a:prstGeom prst="rect">
                  <a:avLst/>
                </a:prstGeom>
                <a:blipFill>
                  <a:blip r:embed="rId4"/>
                  <a:stretch>
                    <a:fillRect l="-17687" t="-1020" r="-2721" b="-30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51CDC2-BCFC-754C-997F-53BF02DF1FDB}"/>
                    </a:ext>
                  </a:extLst>
                </p:cNvPr>
                <p:cNvSpPr txBox="1"/>
                <p:nvPr/>
              </p:nvSpPr>
              <p:spPr>
                <a:xfrm>
                  <a:off x="1875202" y="1875374"/>
                  <a:ext cx="1279196" cy="23083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15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51CDC2-BCFC-754C-997F-53BF02DF1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202" y="1875374"/>
                  <a:ext cx="1279196" cy="2308324"/>
                </a:xfrm>
                <a:prstGeom prst="rect">
                  <a:avLst/>
                </a:prstGeom>
                <a:blipFill>
                  <a:blip r:embed="rId5"/>
                  <a:stretch>
                    <a:fillRect l="-50000" t="-1093" r="-50000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052EA45-B735-564A-A6A4-E4B27D38FB6A}"/>
                    </a:ext>
                  </a:extLst>
                </p:cNvPr>
                <p:cNvSpPr txBox="1"/>
                <p:nvPr/>
              </p:nvSpPr>
              <p:spPr>
                <a:xfrm>
                  <a:off x="5804980" y="1875374"/>
                  <a:ext cx="1279196" cy="23083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052EA45-B735-564A-A6A4-E4B27D38F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980" y="1875374"/>
                  <a:ext cx="1279196" cy="2308324"/>
                </a:xfrm>
                <a:prstGeom prst="rect">
                  <a:avLst/>
                </a:prstGeom>
                <a:blipFill>
                  <a:blip r:embed="rId6"/>
                  <a:stretch>
                    <a:fillRect l="-49020" t="-1093" r="-50000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8908DC4-3885-D141-8D47-CE1BF8629A22}"/>
                    </a:ext>
                  </a:extLst>
                </p:cNvPr>
                <p:cNvSpPr txBox="1"/>
                <p:nvPr/>
              </p:nvSpPr>
              <p:spPr>
                <a:xfrm>
                  <a:off x="6891582" y="2413983"/>
                  <a:ext cx="1899046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8908DC4-3885-D141-8D47-CE1BF8629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82" y="2413983"/>
                  <a:ext cx="1899046" cy="1231106"/>
                </a:xfrm>
                <a:prstGeom prst="rect">
                  <a:avLst/>
                </a:prstGeom>
                <a:blipFill>
                  <a:blip r:embed="rId7"/>
                  <a:stretch>
                    <a:fillRect l="-3974" r="-9934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44080-8718-784E-8F46-91D418CB3579}"/>
              </a:ext>
            </a:extLst>
          </p:cNvPr>
          <p:cNvGrpSpPr/>
          <p:nvPr/>
        </p:nvGrpSpPr>
        <p:grpSpPr>
          <a:xfrm>
            <a:off x="3154398" y="4238410"/>
            <a:ext cx="6657876" cy="2308324"/>
            <a:chOff x="3154398" y="4238410"/>
            <a:chExt cx="6657876" cy="2308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C523BEE-DEA3-9E44-8B91-A0EE81C28E5D}"/>
                    </a:ext>
                  </a:extLst>
                </p:cNvPr>
                <p:cNvSpPr txBox="1"/>
                <p:nvPr/>
              </p:nvSpPr>
              <p:spPr>
                <a:xfrm>
                  <a:off x="4774655" y="4238410"/>
                  <a:ext cx="1279196" cy="23083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15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C523BEE-DEA3-9E44-8B91-A0EE81C28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655" y="4238410"/>
                  <a:ext cx="1279196" cy="2308324"/>
                </a:xfrm>
                <a:prstGeom prst="rect">
                  <a:avLst/>
                </a:prstGeom>
                <a:blipFill>
                  <a:blip r:embed="rId8"/>
                  <a:stretch>
                    <a:fillRect l="-49020" t="-1093" r="-50000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5330418-4ACF-9D4E-89DC-39DF45CD9D61}"/>
                    </a:ext>
                  </a:extLst>
                </p:cNvPr>
                <p:cNvSpPr txBox="1"/>
                <p:nvPr/>
              </p:nvSpPr>
              <p:spPr>
                <a:xfrm>
                  <a:off x="8533078" y="4238410"/>
                  <a:ext cx="1279196" cy="23083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5330418-4ACF-9D4E-89DC-39DF45CD9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078" y="4238410"/>
                  <a:ext cx="1279196" cy="2308324"/>
                </a:xfrm>
                <a:prstGeom prst="rect">
                  <a:avLst/>
                </a:prstGeom>
                <a:blipFill>
                  <a:blip r:embed="rId6"/>
                  <a:stretch>
                    <a:fillRect l="-50495" t="-1093" r="-504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9A0AF0B-2609-6347-ABD3-BF3BF7D56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10" t="4383" r="6156" b="797"/>
            <a:stretch/>
          </p:blipFill>
          <p:spPr>
            <a:xfrm>
              <a:off x="5825966" y="4357564"/>
              <a:ext cx="2934997" cy="207001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6E42BD-5CA5-9741-A1E9-FF5EAF1D6A26}"/>
                </a:ext>
              </a:extLst>
            </p:cNvPr>
            <p:cNvSpPr txBox="1"/>
            <p:nvPr/>
          </p:nvSpPr>
          <p:spPr>
            <a:xfrm>
              <a:off x="5458408" y="5785213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effectLst/>
                </a:rPr>
                <a:t>Paraxanthine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DD89C54-F1C9-434D-B927-E18C386E270A}"/>
                    </a:ext>
                  </a:extLst>
                </p:cNvPr>
                <p:cNvSpPr txBox="1"/>
                <p:nvPr/>
              </p:nvSpPr>
              <p:spPr>
                <a:xfrm>
                  <a:off x="3154398" y="4777019"/>
                  <a:ext cx="1852302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</m:oMath>
                    </m:oMathPara>
                  </a14:m>
                  <a:endParaRPr lang="en-US" sz="8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DD89C54-F1C9-434D-B927-E18C386E2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398" y="4777019"/>
                  <a:ext cx="1852302" cy="1231106"/>
                </a:xfrm>
                <a:prstGeom prst="rect">
                  <a:avLst/>
                </a:prstGeom>
                <a:blipFill>
                  <a:blip r:embed="rId11"/>
                  <a:stretch>
                    <a:fillRect l="-17687" t="-1020" r="-2041" b="-316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90146-DCA6-684E-8EE7-7584FE5BD9D6}"/>
                  </a:ext>
                </a:extLst>
              </p:cNvPr>
              <p:cNvSpPr txBox="1"/>
              <p:nvPr/>
            </p:nvSpPr>
            <p:spPr>
              <a:xfrm>
                <a:off x="9417527" y="4923439"/>
                <a:ext cx="1431482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90146-DCA6-684E-8EE7-7584FE5BD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27" y="4923439"/>
                <a:ext cx="1431482" cy="1231106"/>
              </a:xfrm>
              <a:prstGeom prst="rect">
                <a:avLst/>
              </a:prstGeom>
              <a:blipFill>
                <a:blip r:embed="rId12"/>
                <a:stretch>
                  <a:fillRect l="-7018" r="-14912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26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A682B-8325-7E49-BC5C-E344113D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7CE6-8818-8D41-A3F6-F06BAFCEBB1F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ACEDB-1A41-0D49-AB44-03DC2B060EDE}"/>
              </a:ext>
            </a:extLst>
          </p:cNvPr>
          <p:cNvSpPr txBox="1"/>
          <p:nvPr/>
        </p:nvSpPr>
        <p:spPr>
          <a:xfrm>
            <a:off x="226640" y="6394361"/>
            <a:ext cx="3841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whitead</a:t>
            </a:r>
            <a:r>
              <a:rPr lang="en-US" dirty="0"/>
              <a:t>/</a:t>
            </a:r>
            <a:r>
              <a:rPr lang="en-US" dirty="0" err="1"/>
              <a:t>dmol</a:t>
            </a:r>
            <a:r>
              <a:rPr lang="en-US" dirty="0"/>
              <a:t>-book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F1BC4D-1FE2-3E4C-949C-242AD50F9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3" t="6018" r="14092" b="18065"/>
          <a:stretch/>
        </p:blipFill>
        <p:spPr>
          <a:xfrm>
            <a:off x="361868" y="880165"/>
            <a:ext cx="11442513" cy="50988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CFBCBD1-4F22-4A47-819D-9789B4377C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84763" cy="82761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NEIGHBORS INFORMATION</a:t>
            </a:r>
          </a:p>
          <a:p>
            <a:r>
              <a:rPr lang="en-US" sz="2000" dirty="0"/>
              <a:t>(Graph Neural Networks)</a:t>
            </a:r>
          </a:p>
        </p:txBody>
      </p:sp>
      <p:pic>
        <p:nvPicPr>
          <p:cNvPr id="5" name="Picture 4" descr="Waterfall chart&#10;&#10;Description automatically generated">
            <a:extLst>
              <a:ext uri="{FF2B5EF4-FFF2-40B4-BE49-F238E27FC236}">
                <a16:creationId xmlns:a16="http://schemas.microsoft.com/office/drawing/2014/main" id="{2769467D-C5E6-0741-B04C-D8A42815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2" t="6054" r="14325" b="18379"/>
          <a:stretch/>
        </p:blipFill>
        <p:spPr>
          <a:xfrm>
            <a:off x="374743" y="891341"/>
            <a:ext cx="11416762" cy="5076539"/>
          </a:xfrm>
          <a:prstGeom prst="rect">
            <a:avLst/>
          </a:prstGeom>
        </p:spPr>
      </p:pic>
      <p:pic>
        <p:nvPicPr>
          <p:cNvPr id="10" name="Picture 9" descr="Timeline&#10;&#10;Description automatically generated with low confidence">
            <a:extLst>
              <a:ext uri="{FF2B5EF4-FFF2-40B4-BE49-F238E27FC236}">
                <a16:creationId xmlns:a16="http://schemas.microsoft.com/office/drawing/2014/main" id="{A0B0D50C-9DDE-C74F-B945-9297BABE7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75" t="6986" r="13831" b="17972"/>
          <a:stretch/>
        </p:blipFill>
        <p:spPr>
          <a:xfrm>
            <a:off x="369517" y="932719"/>
            <a:ext cx="11427214" cy="4993783"/>
          </a:xfrm>
          <a:prstGeom prst="rect">
            <a:avLst/>
          </a:prstGeom>
        </p:spPr>
      </p:pic>
      <p:pic>
        <p:nvPicPr>
          <p:cNvPr id="12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9A9614A-7FF2-9640-9DB8-AAFD51B133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56" t="7324" r="11300" b="18310"/>
          <a:stretch/>
        </p:blipFill>
        <p:spPr>
          <a:xfrm>
            <a:off x="648867" y="1136978"/>
            <a:ext cx="10868514" cy="45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154B27-2AD4-9746-9A34-B059AAB9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5" y="975308"/>
            <a:ext cx="5346700" cy="552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C4CCDF-A1B3-214F-B431-B2720C37CADA}"/>
              </a:ext>
            </a:extLst>
          </p:cNvPr>
          <p:cNvSpPr txBox="1"/>
          <p:nvPr/>
        </p:nvSpPr>
        <p:spPr>
          <a:xfrm>
            <a:off x="0" y="119665"/>
            <a:ext cx="40393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+mj-lt"/>
              </a:rPr>
              <a:t>(almost) everything is a graph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68D4CB-763A-E44C-82E0-CD87677D1878}"/>
              </a:ext>
            </a:extLst>
          </p:cNvPr>
          <p:cNvGrpSpPr/>
          <p:nvPr/>
        </p:nvGrpSpPr>
        <p:grpSpPr>
          <a:xfrm>
            <a:off x="6379335" y="975308"/>
            <a:ext cx="5346700" cy="5524500"/>
            <a:chOff x="6096000" y="975308"/>
            <a:chExt cx="5346700" cy="5524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3A6C29-6237-0240-9BEB-81387A88A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975308"/>
              <a:ext cx="5346700" cy="5524500"/>
            </a:xfrm>
            <a:prstGeom prst="rect">
              <a:avLst/>
            </a:prstGeom>
          </p:spPr>
        </p:pic>
        <p:pic>
          <p:nvPicPr>
            <p:cNvPr id="9" name="Picture 8" descr="A picture containing kitchenware&#10;&#10;Description automatically generated">
              <a:extLst>
                <a:ext uri="{FF2B5EF4-FFF2-40B4-BE49-F238E27FC236}">
                  <a16:creationId xmlns:a16="http://schemas.microsoft.com/office/drawing/2014/main" id="{5610ACD3-B3D2-2F45-90F6-3A97074D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309" y="1353420"/>
              <a:ext cx="4857505" cy="456824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27AE01-B9A5-7942-8643-1407F2045A80}"/>
              </a:ext>
            </a:extLst>
          </p:cNvPr>
          <p:cNvSpPr txBox="1"/>
          <p:nvPr/>
        </p:nvSpPr>
        <p:spPr>
          <a:xfrm>
            <a:off x="7135298" y="6130476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 = nx.grid_2d_graph(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053425B-68B2-3544-B9D4-7CDE0524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24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A682B-8325-7E49-BC5C-E344113D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7CE6-8818-8D41-A3F6-F06BAFCEBB1F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ACEDB-1A41-0D49-AB44-03DC2B060EDE}"/>
              </a:ext>
            </a:extLst>
          </p:cNvPr>
          <p:cNvSpPr txBox="1"/>
          <p:nvPr/>
        </p:nvSpPr>
        <p:spPr>
          <a:xfrm>
            <a:off x="1" y="6458144"/>
            <a:ext cx="6736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www.datacamp.com</a:t>
            </a:r>
            <a:r>
              <a:rPr lang="en-US" sz="1200" dirty="0"/>
              <a:t>/tutorial/comprehensive-introduction-graph-neural-networks-</a:t>
            </a:r>
            <a:r>
              <a:rPr lang="en-US" sz="1200" dirty="0" err="1"/>
              <a:t>gnns</a:t>
            </a:r>
            <a:r>
              <a:rPr lang="en-US" sz="1200" dirty="0"/>
              <a:t>-tutorial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FBCBD1-4F22-4A47-819D-9789B4377C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84763" cy="82761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Prediction?</a:t>
            </a:r>
          </a:p>
          <a:p>
            <a:r>
              <a:rPr lang="en-US" sz="2000" dirty="0"/>
              <a:t>(Graph Neural Networks)</a:t>
            </a:r>
          </a:p>
        </p:txBody>
      </p:sp>
      <p:pic>
        <p:nvPicPr>
          <p:cNvPr id="11266" name="Picture 2" descr="A Comprehensive Introduction to Graph Neural Networks (GNNs) | DataCamp">
            <a:extLst>
              <a:ext uri="{FF2B5EF4-FFF2-40B4-BE49-F238E27FC236}">
                <a16:creationId xmlns:a16="http://schemas.microsoft.com/office/drawing/2014/main" id="{9C276686-0EAB-D741-8442-05EB08F5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32" y="0"/>
            <a:ext cx="925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701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A682B-8325-7E49-BC5C-E344113D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7CE6-8818-8D41-A3F6-F06BAFCEBB1F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ACEDB-1A41-0D49-AB44-03DC2B060EDE}"/>
              </a:ext>
            </a:extLst>
          </p:cNvPr>
          <p:cNvSpPr txBox="1"/>
          <p:nvPr/>
        </p:nvSpPr>
        <p:spPr>
          <a:xfrm>
            <a:off x="145616" y="6538912"/>
            <a:ext cx="4299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Energy &amp; fuels, 34(9), 11395-11407 (2020). </a:t>
            </a:r>
            <a:endParaRPr lang="en-US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FBCBD1-4F22-4A47-819D-9789B4377C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84763" cy="82761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Prediction</a:t>
            </a:r>
          </a:p>
          <a:p>
            <a:r>
              <a:rPr lang="en-US" sz="2000" dirty="0"/>
              <a:t>(Graph Neural Networks)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1B17A-74F7-2940-B04D-600D23DFF567}"/>
              </a:ext>
            </a:extLst>
          </p:cNvPr>
          <p:cNvSpPr txBox="1"/>
          <p:nvPr/>
        </p:nvSpPr>
        <p:spPr>
          <a:xfrm>
            <a:off x="1827199" y="1017343"/>
            <a:ext cx="20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Read out operation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3AA71-7B47-8E44-9319-1459A946ED0A}"/>
              </a:ext>
            </a:extLst>
          </p:cNvPr>
          <p:cNvSpPr txBox="1"/>
          <p:nvPr/>
        </p:nvSpPr>
        <p:spPr>
          <a:xfrm>
            <a:off x="2147202" y="1641654"/>
            <a:ext cx="592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the “learned” features as input to a last prediction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54DC1-3E7F-D541-B64B-5A75ECC5883D}"/>
              </a:ext>
            </a:extLst>
          </p:cNvPr>
          <p:cNvSpPr txBox="1"/>
          <p:nvPr/>
        </p:nvSpPr>
        <p:spPr>
          <a:xfrm>
            <a:off x="6456431" y="3492675"/>
            <a:ext cx="9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Learned graph</a:t>
            </a:r>
          </a:p>
        </p:txBody>
      </p:sp>
      <p:pic>
        <p:nvPicPr>
          <p:cNvPr id="12289" name="Picture 1">
            <a:extLst>
              <a:ext uri="{FF2B5EF4-FFF2-40B4-BE49-F238E27FC236}">
                <a16:creationId xmlns:a16="http://schemas.microsoft.com/office/drawing/2014/main" id="{7D06FAA2-D5FB-3F4F-A0A9-5CD58DB50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3" y="2162146"/>
            <a:ext cx="9936415" cy="362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38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66450-8DC9-E545-8F33-E55CF091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44069"/>
            <a:ext cx="2743200" cy="365125"/>
          </a:xfrm>
        </p:spPr>
        <p:txBody>
          <a:bodyPr/>
          <a:lstStyle/>
          <a:p>
            <a:fld id="{A60C7CE6-8818-8D41-A3F6-F06BAFCEBB1F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9C3D7C-6B8E-FB4B-AD5A-9ACD7D04E6E5}"/>
              </a:ext>
            </a:extLst>
          </p:cNvPr>
          <p:cNvSpPr txBox="1">
            <a:spLocks/>
          </p:cNvSpPr>
          <p:nvPr/>
        </p:nvSpPr>
        <p:spPr>
          <a:xfrm>
            <a:off x="0" y="43428"/>
            <a:ext cx="5298397" cy="5079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ML + MOLECULAR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B9D048-3E92-B845-9623-337433ED6F0C}"/>
              </a:ext>
            </a:extLst>
          </p:cNvPr>
          <p:cNvSpPr txBox="1"/>
          <p:nvPr/>
        </p:nvSpPr>
        <p:spPr>
          <a:xfrm>
            <a:off x="0" y="6514887"/>
            <a:ext cx="2765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effectLst/>
              </a:rPr>
              <a:t>Nature Machine Intelligence 3, 1023 (2021)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530463-3D6F-6949-A7AF-A68FC479B056}"/>
                  </a:ext>
                </a:extLst>
              </p:cNvPr>
              <p:cNvSpPr txBox="1"/>
              <p:nvPr/>
            </p:nvSpPr>
            <p:spPr>
              <a:xfrm>
                <a:off x="312603" y="1090006"/>
                <a:ext cx="5298397" cy="49808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𝑝𝑟𝑜𝑝𝑒𝑟𝑡𝑦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530463-3D6F-6949-A7AF-A68FC479B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03" y="1090006"/>
                <a:ext cx="5298397" cy="498085"/>
              </a:xfrm>
              <a:prstGeom prst="rect">
                <a:avLst/>
              </a:prstGeom>
              <a:blipFill>
                <a:blip r:embed="rId2"/>
                <a:stretch>
                  <a:fillRect l="-2387" t="-4878" r="-716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6EBD352-3ABD-E94B-AC2A-8FD78D919D9F}"/>
              </a:ext>
            </a:extLst>
          </p:cNvPr>
          <p:cNvGrpSpPr/>
          <p:nvPr/>
        </p:nvGrpSpPr>
        <p:grpSpPr>
          <a:xfrm>
            <a:off x="215496" y="1875374"/>
            <a:ext cx="8575132" cy="2308324"/>
            <a:chOff x="215496" y="1875374"/>
            <a:chExt cx="8575132" cy="23083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7C328E8-30D2-B04F-B427-89654DA22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1802" y="2001729"/>
              <a:ext cx="3035774" cy="2055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1022A1-3750-094B-B3DD-9D03A98345A8}"/>
                    </a:ext>
                  </a:extLst>
                </p:cNvPr>
                <p:cNvSpPr txBox="1"/>
                <p:nvPr/>
              </p:nvSpPr>
              <p:spPr>
                <a:xfrm>
                  <a:off x="215496" y="2413983"/>
                  <a:ext cx="1852302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</m:oMath>
                    </m:oMathPara>
                  </a14:m>
                  <a:endParaRPr lang="en-US" sz="8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1022A1-3750-094B-B3DD-9D03A9834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96" y="2413983"/>
                  <a:ext cx="1852302" cy="1231106"/>
                </a:xfrm>
                <a:prstGeom prst="rect">
                  <a:avLst/>
                </a:prstGeom>
                <a:blipFill>
                  <a:blip r:embed="rId4"/>
                  <a:stretch>
                    <a:fillRect l="-17687" t="-1020" r="-2721" b="-30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51CDC2-BCFC-754C-997F-53BF02DF1FDB}"/>
                    </a:ext>
                  </a:extLst>
                </p:cNvPr>
                <p:cNvSpPr txBox="1"/>
                <p:nvPr/>
              </p:nvSpPr>
              <p:spPr>
                <a:xfrm>
                  <a:off x="1875202" y="1875374"/>
                  <a:ext cx="1279196" cy="23083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15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51CDC2-BCFC-754C-997F-53BF02DF1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202" y="1875374"/>
                  <a:ext cx="1279196" cy="2308324"/>
                </a:xfrm>
                <a:prstGeom prst="rect">
                  <a:avLst/>
                </a:prstGeom>
                <a:blipFill>
                  <a:blip r:embed="rId5"/>
                  <a:stretch>
                    <a:fillRect l="-50000" t="-1093" r="-50000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052EA45-B735-564A-A6A4-E4B27D38FB6A}"/>
                    </a:ext>
                  </a:extLst>
                </p:cNvPr>
                <p:cNvSpPr txBox="1"/>
                <p:nvPr/>
              </p:nvSpPr>
              <p:spPr>
                <a:xfrm>
                  <a:off x="5804980" y="1875374"/>
                  <a:ext cx="1279196" cy="23083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052EA45-B735-564A-A6A4-E4B27D38F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980" y="1875374"/>
                  <a:ext cx="1279196" cy="2308324"/>
                </a:xfrm>
                <a:prstGeom prst="rect">
                  <a:avLst/>
                </a:prstGeom>
                <a:blipFill>
                  <a:blip r:embed="rId6"/>
                  <a:stretch>
                    <a:fillRect l="-49020" t="-1093" r="-50000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8908DC4-3885-D141-8D47-CE1BF8629A22}"/>
                    </a:ext>
                  </a:extLst>
                </p:cNvPr>
                <p:cNvSpPr txBox="1"/>
                <p:nvPr/>
              </p:nvSpPr>
              <p:spPr>
                <a:xfrm>
                  <a:off x="6891582" y="2413983"/>
                  <a:ext cx="1899046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8908DC4-3885-D141-8D47-CE1BF8629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1582" y="2413983"/>
                  <a:ext cx="1899046" cy="1231106"/>
                </a:xfrm>
                <a:prstGeom prst="rect">
                  <a:avLst/>
                </a:prstGeom>
                <a:blipFill>
                  <a:blip r:embed="rId7"/>
                  <a:stretch>
                    <a:fillRect l="-3974" r="-9934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44080-8718-784E-8F46-91D418CB3579}"/>
              </a:ext>
            </a:extLst>
          </p:cNvPr>
          <p:cNvGrpSpPr/>
          <p:nvPr/>
        </p:nvGrpSpPr>
        <p:grpSpPr>
          <a:xfrm>
            <a:off x="3154398" y="4238410"/>
            <a:ext cx="6657876" cy="2308324"/>
            <a:chOff x="3154398" y="4238410"/>
            <a:chExt cx="6657876" cy="2308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C523BEE-DEA3-9E44-8B91-A0EE81C28E5D}"/>
                    </a:ext>
                  </a:extLst>
                </p:cNvPr>
                <p:cNvSpPr txBox="1"/>
                <p:nvPr/>
              </p:nvSpPr>
              <p:spPr>
                <a:xfrm>
                  <a:off x="4774655" y="4238410"/>
                  <a:ext cx="1279196" cy="23083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15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C523BEE-DEA3-9E44-8B91-A0EE81C28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655" y="4238410"/>
                  <a:ext cx="1279196" cy="2308324"/>
                </a:xfrm>
                <a:prstGeom prst="rect">
                  <a:avLst/>
                </a:prstGeom>
                <a:blipFill>
                  <a:blip r:embed="rId8"/>
                  <a:stretch>
                    <a:fillRect l="-49020" t="-1093" r="-50000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5330418-4ACF-9D4E-89DC-39DF45CD9D61}"/>
                    </a:ext>
                  </a:extLst>
                </p:cNvPr>
                <p:cNvSpPr txBox="1"/>
                <p:nvPr/>
              </p:nvSpPr>
              <p:spPr>
                <a:xfrm>
                  <a:off x="8533078" y="4238410"/>
                  <a:ext cx="1279196" cy="23083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5330418-4ACF-9D4E-89DC-39DF45CD9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078" y="4238410"/>
                  <a:ext cx="1279196" cy="2308324"/>
                </a:xfrm>
                <a:prstGeom prst="rect">
                  <a:avLst/>
                </a:prstGeom>
                <a:blipFill>
                  <a:blip r:embed="rId6"/>
                  <a:stretch>
                    <a:fillRect l="-50495" t="-1093" r="-504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9A0AF0B-2609-6347-ABD3-BF3BF7D56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10" t="4383" r="6156" b="797"/>
            <a:stretch/>
          </p:blipFill>
          <p:spPr>
            <a:xfrm>
              <a:off x="5825966" y="4357564"/>
              <a:ext cx="2934997" cy="207001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6E42BD-5CA5-9741-A1E9-FF5EAF1D6A26}"/>
                </a:ext>
              </a:extLst>
            </p:cNvPr>
            <p:cNvSpPr txBox="1"/>
            <p:nvPr/>
          </p:nvSpPr>
          <p:spPr>
            <a:xfrm>
              <a:off x="5458408" y="5785213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effectLst/>
                </a:rPr>
                <a:t>Paraxanthine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DD89C54-F1C9-434D-B927-E18C386E270A}"/>
                    </a:ext>
                  </a:extLst>
                </p:cNvPr>
                <p:cNvSpPr txBox="1"/>
                <p:nvPr/>
              </p:nvSpPr>
              <p:spPr>
                <a:xfrm>
                  <a:off x="3154398" y="4777019"/>
                  <a:ext cx="1852302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</m:oMath>
                    </m:oMathPara>
                  </a14:m>
                  <a:endParaRPr lang="en-US" sz="8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DD89C54-F1C9-434D-B927-E18C386E2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398" y="4777019"/>
                  <a:ext cx="1852302" cy="1231106"/>
                </a:xfrm>
                <a:prstGeom prst="rect">
                  <a:avLst/>
                </a:prstGeom>
                <a:blipFill>
                  <a:blip r:embed="rId11"/>
                  <a:stretch>
                    <a:fillRect l="-17687" t="-1020" r="-2041" b="-316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90146-DCA6-684E-8EE7-7584FE5BD9D6}"/>
                  </a:ext>
                </a:extLst>
              </p:cNvPr>
              <p:cNvSpPr txBox="1"/>
              <p:nvPr/>
            </p:nvSpPr>
            <p:spPr>
              <a:xfrm>
                <a:off x="9417527" y="4923439"/>
                <a:ext cx="1899046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90146-DCA6-684E-8EE7-7584FE5BD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27" y="4923439"/>
                <a:ext cx="1899046" cy="1231106"/>
              </a:xfrm>
              <a:prstGeom prst="rect">
                <a:avLst/>
              </a:prstGeom>
              <a:blipFill>
                <a:blip r:embed="rId12"/>
                <a:stretch>
                  <a:fillRect l="-4667" r="-10667" b="-2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79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052BF-A64B-834D-87C7-DCFF8795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7CE6-8818-8D41-A3F6-F06BAFCEBB1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15D9-FF22-3B44-A1B7-5E5B4A2B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1" y="153540"/>
            <a:ext cx="9278218" cy="1122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FE5542-5C11-514A-A30C-AC3D3FA58035}"/>
              </a:ext>
            </a:extLst>
          </p:cNvPr>
          <p:cNvSpPr txBox="1"/>
          <p:nvPr/>
        </p:nvSpPr>
        <p:spPr>
          <a:xfrm>
            <a:off x="170581" y="1275635"/>
            <a:ext cx="4942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doi.org</a:t>
            </a:r>
            <a:r>
              <a:rPr lang="en-US" b="1" dirty="0"/>
              <a:t>/10.26434/chemrxiv-2022-m719x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8A9F2C-F771-8848-BE37-028B5B7FE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8"/>
          <a:stretch/>
        </p:blipFill>
        <p:spPr>
          <a:xfrm>
            <a:off x="170581" y="2217426"/>
            <a:ext cx="11662644" cy="3887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83FB7-E012-0146-8EEA-F3505CC93D29}"/>
              </a:ext>
            </a:extLst>
          </p:cNvPr>
          <p:cNvSpPr txBox="1"/>
          <p:nvPr/>
        </p:nvSpPr>
        <p:spPr>
          <a:xfrm>
            <a:off x="9074552" y="6227406"/>
            <a:ext cx="1304973" cy="4770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500" dirty="0"/>
              <a:t>Catalysis</a:t>
            </a:r>
          </a:p>
        </p:txBody>
      </p:sp>
    </p:spTree>
    <p:extLst>
      <p:ext uri="{BB962C8B-B14F-4D97-AF65-F5344CB8AC3E}">
        <p14:creationId xmlns:p14="http://schemas.microsoft.com/office/powerpoint/2010/main" val="208740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052BF-A64B-834D-87C7-DCFF8795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7CE6-8818-8D41-A3F6-F06BAFCEBB1F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E5542-5C11-514A-A30C-AC3D3FA58035}"/>
              </a:ext>
            </a:extLst>
          </p:cNvPr>
          <p:cNvSpPr txBox="1"/>
          <p:nvPr/>
        </p:nvSpPr>
        <p:spPr>
          <a:xfrm>
            <a:off x="1" y="6488668"/>
            <a:ext cx="344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https://</a:t>
            </a:r>
            <a:r>
              <a:rPr lang="en-US" sz="1200" b="1" dirty="0" err="1"/>
              <a:t>doi.org</a:t>
            </a:r>
            <a:r>
              <a:rPr lang="en-US" sz="1200" b="1" dirty="0"/>
              <a:t>/10.26434/chemrxiv-2022-m719x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CB963C3-B520-9B44-B8A7-C1BB8E08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04" y="684603"/>
            <a:ext cx="11157922" cy="59236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F90A71-5FD9-DA45-BB6A-81EC90B6D72B}"/>
              </a:ext>
            </a:extLst>
          </p:cNvPr>
          <p:cNvSpPr txBox="1">
            <a:spLocks/>
          </p:cNvSpPr>
          <p:nvPr/>
        </p:nvSpPr>
        <p:spPr>
          <a:xfrm>
            <a:off x="0" y="-23798"/>
            <a:ext cx="5684763" cy="5079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76403-B5BC-8242-858C-8AD8689EAED7}"/>
              </a:ext>
            </a:extLst>
          </p:cNvPr>
          <p:cNvSpPr txBox="1"/>
          <p:nvPr/>
        </p:nvSpPr>
        <p:spPr>
          <a:xfrm>
            <a:off x="927526" y="5718353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molecules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D2ECC-576E-2D40-AF21-F8177D3DA9AB}"/>
              </a:ext>
            </a:extLst>
          </p:cNvPr>
          <p:cNvSpPr txBox="1"/>
          <p:nvPr/>
        </p:nvSpPr>
        <p:spPr>
          <a:xfrm>
            <a:off x="8708575" y="613182"/>
            <a:ext cx="153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(big molecules)</a:t>
            </a:r>
          </a:p>
        </p:txBody>
      </p:sp>
    </p:spTree>
    <p:extLst>
      <p:ext uri="{BB962C8B-B14F-4D97-AF65-F5344CB8AC3E}">
        <p14:creationId xmlns:p14="http://schemas.microsoft.com/office/powerpoint/2010/main" val="932748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945B4-4774-F04D-A14E-8CD58175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7CE6-8818-8D41-A3F6-F06BAFCEBB1F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48290-92D8-D14D-B926-9D3C60F3454A}"/>
              </a:ext>
            </a:extLst>
          </p:cNvPr>
          <p:cNvSpPr txBox="1"/>
          <p:nvPr/>
        </p:nvSpPr>
        <p:spPr>
          <a:xfrm>
            <a:off x="0" y="-8340"/>
            <a:ext cx="34534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+mj-lt"/>
              </a:rPr>
              <a:t>RESULTS (big molecules)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0B7AF-44D7-FB42-8F2F-1BA4E049E869}"/>
              </a:ext>
            </a:extLst>
          </p:cNvPr>
          <p:cNvSpPr txBox="1"/>
          <p:nvPr/>
        </p:nvSpPr>
        <p:spPr>
          <a:xfrm>
            <a:off x="85365" y="668090"/>
            <a:ext cx="837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Goal: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generate a model capable of predicting the adsorption energy for large molecules.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9CBD850-1BE8-1740-A84E-D97A4923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117" y="1264456"/>
            <a:ext cx="7935952" cy="4733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4E47C-1E07-2D49-85A3-E65A45B6F56A}"/>
              </a:ext>
            </a:extLst>
          </p:cNvPr>
          <p:cNvSpPr txBox="1"/>
          <p:nvPr/>
        </p:nvSpPr>
        <p:spPr>
          <a:xfrm>
            <a:off x="4804201" y="5947716"/>
            <a:ext cx="6016199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milliseconds prediction vs hours!!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BE216-2445-FF49-A1B9-4C4995D722CA}"/>
              </a:ext>
            </a:extLst>
          </p:cNvPr>
          <p:cNvSpPr txBox="1"/>
          <p:nvPr/>
        </p:nvSpPr>
        <p:spPr>
          <a:xfrm>
            <a:off x="744489" y="20265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molecules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50BAD-1AB8-824B-8190-3B6089C61A22}"/>
              </a:ext>
            </a:extLst>
          </p:cNvPr>
          <p:cNvSpPr txBox="1"/>
          <p:nvPr/>
        </p:nvSpPr>
        <p:spPr>
          <a:xfrm>
            <a:off x="744489" y="3569592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molecules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14632-623D-F341-957D-EB2FF59E5137}"/>
              </a:ext>
            </a:extLst>
          </p:cNvPr>
          <p:cNvSpPr txBox="1"/>
          <p:nvPr/>
        </p:nvSpPr>
        <p:spPr>
          <a:xfrm>
            <a:off x="744489" y="492801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molecules</a:t>
            </a:r>
          </a:p>
        </p:txBody>
      </p:sp>
    </p:spTree>
    <p:extLst>
      <p:ext uri="{BB962C8B-B14F-4D97-AF65-F5344CB8AC3E}">
        <p14:creationId xmlns:p14="http://schemas.microsoft.com/office/powerpoint/2010/main" val="317595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127AD-6A33-E046-B5C1-60506439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C2A95-B80A-434D-B216-96A2CB68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73"/>
            <a:ext cx="5316180" cy="358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8FA9F-1206-C742-878C-8379E6E5BEF2}"/>
              </a:ext>
            </a:extLst>
          </p:cNvPr>
          <p:cNvSpPr txBox="1"/>
          <p:nvPr/>
        </p:nvSpPr>
        <p:spPr>
          <a:xfrm>
            <a:off x="0" y="0"/>
            <a:ext cx="154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3D-GNN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2EC63-9470-A442-875A-5B5DCB497B8D}"/>
              </a:ext>
            </a:extLst>
          </p:cNvPr>
          <p:cNvSpPr txBox="1"/>
          <p:nvPr/>
        </p:nvSpPr>
        <p:spPr>
          <a:xfrm>
            <a:off x="6957993" y="705856"/>
            <a:ext cx="4724045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Design message passing functions that is translational and rotational invariant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DDBB7-A2FD-914E-8415-569A80DB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79" y="1475297"/>
            <a:ext cx="6350000" cy="189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F3CB1-D23F-0D4A-87E9-BB3253AA5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21" b="13621"/>
          <a:stretch/>
        </p:blipFill>
        <p:spPr>
          <a:xfrm>
            <a:off x="5697631" y="3307841"/>
            <a:ext cx="3860800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BF9A5-FDAA-F44E-B4A2-B2803AEF5F8D}"/>
              </a:ext>
            </a:extLst>
          </p:cNvPr>
          <p:cNvSpPr txBox="1"/>
          <p:nvPr/>
        </p:nvSpPr>
        <p:spPr>
          <a:xfrm>
            <a:off x="5737338" y="1868214"/>
            <a:ext cx="85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SchNet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86A076-515F-1747-833D-3B81213D2491}"/>
              </a:ext>
            </a:extLst>
          </p:cNvPr>
          <p:cNvCxnSpPr>
            <a:cxnSpLocks/>
          </p:cNvCxnSpPr>
          <p:nvPr/>
        </p:nvCxnSpPr>
        <p:spPr>
          <a:xfrm>
            <a:off x="5435600" y="3898900"/>
            <a:ext cx="645127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2748541-8441-054E-B04C-53E6B80A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02317"/>
            <a:ext cx="4978400" cy="1054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234785-1D21-8A4F-BE97-669BE6CBEA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418" b="17373"/>
          <a:stretch/>
        </p:blipFill>
        <p:spPr>
          <a:xfrm>
            <a:off x="5568629" y="5206551"/>
            <a:ext cx="6286500" cy="8268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0F9A92-214D-3F43-9CF2-AE68DD4124B5}"/>
              </a:ext>
            </a:extLst>
          </p:cNvPr>
          <p:cNvSpPr txBox="1"/>
          <p:nvPr/>
        </p:nvSpPr>
        <p:spPr>
          <a:xfrm>
            <a:off x="5575139" y="401960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effectLst/>
                <a:latin typeface="SFRM1000"/>
              </a:rPr>
              <a:t>SO(3) equivariant layer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7667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D3A42-8CA4-2741-B9F0-8F7717C5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27</a:t>
            </a:fld>
            <a:endParaRPr lang="en-US"/>
          </a:p>
        </p:txBody>
      </p:sp>
      <p:pic>
        <p:nvPicPr>
          <p:cNvPr id="13314" name="Picture 2" descr="Alt Text">
            <a:extLst>
              <a:ext uri="{FF2B5EF4-FFF2-40B4-BE49-F238E27FC236}">
                <a16:creationId xmlns:a16="http://schemas.microsoft.com/office/drawing/2014/main" id="{7C01CF9C-95A4-4C4D-8B40-2BA5CC72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1" y="1930400"/>
            <a:ext cx="5841259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55993-47AC-0440-AF79-9D17D8C1F86F}"/>
              </a:ext>
            </a:extLst>
          </p:cNvPr>
          <p:cNvSpPr txBox="1"/>
          <p:nvPr/>
        </p:nvSpPr>
        <p:spPr>
          <a:xfrm>
            <a:off x="1003670" y="1284069"/>
            <a:ext cx="394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 err="1"/>
              <a:t>DiffDock</a:t>
            </a:r>
            <a:r>
              <a:rPr lang="en-CA" b="1" dirty="0"/>
              <a:t>: Diffusion Steps, Twists, and </a:t>
            </a:r>
          </a:p>
          <a:p>
            <a:pPr algn="ctr"/>
            <a:r>
              <a:rPr lang="en-CA" b="1" dirty="0"/>
              <a:t>Turns for Molecular Docking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08ED1-5FA4-6345-BE18-222FA2FB68B0}"/>
              </a:ext>
            </a:extLst>
          </p:cNvPr>
          <p:cNvSpPr txBox="1"/>
          <p:nvPr/>
        </p:nvSpPr>
        <p:spPr>
          <a:xfrm>
            <a:off x="254741" y="6356350"/>
            <a:ext cx="372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gcorso</a:t>
            </a:r>
            <a:r>
              <a:rPr lang="en-US" dirty="0"/>
              <a:t>/</a:t>
            </a:r>
            <a:r>
              <a:rPr lang="en-US" dirty="0" err="1"/>
              <a:t>DiffDock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71389-B754-0D4A-9359-BDC88A49E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5" r="4425"/>
          <a:stretch/>
        </p:blipFill>
        <p:spPr>
          <a:xfrm>
            <a:off x="7404100" y="1930400"/>
            <a:ext cx="3949700" cy="4064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DA7B70-FA48-EB43-8DFE-73452B7F38C9}"/>
              </a:ext>
            </a:extLst>
          </p:cNvPr>
          <p:cNvSpPr txBox="1"/>
          <p:nvPr/>
        </p:nvSpPr>
        <p:spPr>
          <a:xfrm>
            <a:off x="6680570" y="1103464"/>
            <a:ext cx="513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effectLst/>
                <a:latin typeface="Arial" panose="020B0604020202020204" pitchFamily="34" charset="0"/>
              </a:rPr>
              <a:t>Graph neural networks for materials science and</a:t>
            </a:r>
            <a:br>
              <a:rPr lang="en-CA" dirty="0"/>
            </a:br>
            <a:r>
              <a:rPr lang="en-CA" dirty="0">
                <a:effectLst/>
                <a:latin typeface="Arial" panose="020B0604020202020204" pitchFamily="34" charset="0"/>
              </a:rPr>
              <a:t>chemistry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E0FB7-FE92-304B-A569-68B8E1225F13}"/>
              </a:ext>
            </a:extLst>
          </p:cNvPr>
          <p:cNvSpPr txBox="1"/>
          <p:nvPr/>
        </p:nvSpPr>
        <p:spPr>
          <a:xfrm>
            <a:off x="114338" y="132318"/>
            <a:ext cx="286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GNN in Chemistry </a:t>
            </a:r>
          </a:p>
        </p:txBody>
      </p:sp>
    </p:spTree>
    <p:extLst>
      <p:ext uri="{BB962C8B-B14F-4D97-AF65-F5344CB8AC3E}">
        <p14:creationId xmlns:p14="http://schemas.microsoft.com/office/powerpoint/2010/main" val="262369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E403E9-0561-0E4A-A91D-9071D2CD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990600"/>
            <a:ext cx="6680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36DCB1-3D51-F244-AB3D-BC2CB6886700}"/>
              </a:ext>
            </a:extLst>
          </p:cNvPr>
          <p:cNvSpPr txBox="1"/>
          <p:nvPr/>
        </p:nvSpPr>
        <p:spPr>
          <a:xfrm>
            <a:off x="0" y="6581001"/>
            <a:ext cx="60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glassboxmedicine.com</a:t>
            </a:r>
            <a:r>
              <a:rPr lang="en-US" sz="1200" dirty="0"/>
              <a:t>/2020/08/03/convolutional-neural-networks-cnns-in-5-minutes/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07626-5487-2445-A2A3-3599192DCA6D}"/>
              </a:ext>
            </a:extLst>
          </p:cNvPr>
          <p:cNvSpPr txBox="1"/>
          <p:nvPr/>
        </p:nvSpPr>
        <p:spPr>
          <a:xfrm>
            <a:off x="175598" y="156746"/>
            <a:ext cx="63104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What was the central component behind CNN?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F2E62-13FA-B842-AC06-78E26837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8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4D77F3-E998-3045-8D5E-39765474B736}"/>
              </a:ext>
            </a:extLst>
          </p:cNvPr>
          <p:cNvGrpSpPr/>
          <p:nvPr/>
        </p:nvGrpSpPr>
        <p:grpSpPr>
          <a:xfrm>
            <a:off x="3422650" y="1333500"/>
            <a:ext cx="5346700" cy="5524500"/>
            <a:chOff x="6096000" y="975308"/>
            <a:chExt cx="5346700" cy="5524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1416EC-2FC8-3045-B234-29E1F2AE6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975308"/>
              <a:ext cx="5346700" cy="5524500"/>
            </a:xfrm>
            <a:prstGeom prst="rect">
              <a:avLst/>
            </a:prstGeom>
          </p:spPr>
        </p:pic>
        <p:pic>
          <p:nvPicPr>
            <p:cNvPr id="4" name="Picture 3" descr="A picture containing kitchenware&#10;&#10;Description automatically generated">
              <a:extLst>
                <a:ext uri="{FF2B5EF4-FFF2-40B4-BE49-F238E27FC236}">
                  <a16:creationId xmlns:a16="http://schemas.microsoft.com/office/drawing/2014/main" id="{317B27CC-B42E-D246-A8A1-56E914B06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309" y="1353420"/>
              <a:ext cx="4857505" cy="4568243"/>
            </a:xfrm>
            <a:prstGeom prst="rect">
              <a:avLst/>
            </a:prstGeom>
          </p:spPr>
        </p:pic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BB2266B0-487C-EF4A-B792-CCF3DDA152E3}"/>
              </a:ext>
            </a:extLst>
          </p:cNvPr>
          <p:cNvSpPr/>
          <p:nvPr/>
        </p:nvSpPr>
        <p:spPr>
          <a:xfrm>
            <a:off x="3710517" y="1737299"/>
            <a:ext cx="1794125" cy="1837077"/>
          </a:xfrm>
          <a:prstGeom prst="frame">
            <a:avLst>
              <a:gd name="adj1" fmla="val 427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F2B15-8190-9D41-8383-7E3D8C1014F3}"/>
              </a:ext>
            </a:extLst>
          </p:cNvPr>
          <p:cNvSpPr txBox="1"/>
          <p:nvPr/>
        </p:nvSpPr>
        <p:spPr>
          <a:xfrm>
            <a:off x="4214812" y="895236"/>
            <a:ext cx="108625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The filter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00ED9-51EC-6E4D-AD62-F6F2C99B0A70}"/>
              </a:ext>
            </a:extLst>
          </p:cNvPr>
          <p:cNvSpPr txBox="1"/>
          <p:nvPr/>
        </p:nvSpPr>
        <p:spPr>
          <a:xfrm>
            <a:off x="285750" y="185738"/>
            <a:ext cx="55916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The convolution operator defines a graph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77F840B-A179-2A47-9326-439EF966306D}"/>
              </a:ext>
            </a:extLst>
          </p:cNvPr>
          <p:cNvSpPr/>
          <p:nvPr/>
        </p:nvSpPr>
        <p:spPr>
          <a:xfrm>
            <a:off x="4937483" y="3952869"/>
            <a:ext cx="1794124" cy="1666761"/>
          </a:xfrm>
          <a:prstGeom prst="frame">
            <a:avLst>
              <a:gd name="adj1" fmla="val 427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38B2C9-6EB4-D945-A221-EF9A00D2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4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B17ED-F4CD-FA4A-B1B8-92C4AF602DAA}"/>
              </a:ext>
            </a:extLst>
          </p:cNvPr>
          <p:cNvSpPr txBox="1"/>
          <p:nvPr/>
        </p:nvSpPr>
        <p:spPr>
          <a:xfrm>
            <a:off x="56620" y="172656"/>
            <a:ext cx="3131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What are graphs?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E0CC2-25BD-4C45-B123-94E7A4D7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646775"/>
            <a:ext cx="4978400" cy="354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646EE1-54C4-B648-91B3-7F18F7C125A9}"/>
              </a:ext>
            </a:extLst>
          </p:cNvPr>
          <p:cNvSpPr txBox="1"/>
          <p:nvPr/>
        </p:nvSpPr>
        <p:spPr>
          <a:xfrm>
            <a:off x="6688428" y="1534513"/>
            <a:ext cx="497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>
                <a:effectLst/>
              </a:rPr>
              <a:t>V</a:t>
            </a:r>
            <a:r>
              <a:rPr lang="en-CA" sz="3200" dirty="0"/>
              <a:t>, a </a:t>
            </a:r>
            <a:r>
              <a:rPr lang="en-CA" sz="3200" dirty="0">
                <a:hlinkClick r:id="rId3" tooltip="Set (mathematics)"/>
              </a:rPr>
              <a:t>set</a:t>
            </a:r>
            <a:r>
              <a:rPr lang="en-CA" sz="3200" dirty="0"/>
              <a:t> of </a:t>
            </a:r>
            <a:r>
              <a:rPr lang="en-CA" sz="3200" i="1" dirty="0"/>
              <a:t>vertices</a:t>
            </a:r>
            <a:r>
              <a:rPr lang="en-CA" sz="3200" dirty="0"/>
              <a:t> (</a:t>
            </a:r>
            <a:r>
              <a:rPr lang="en-CA" sz="3200" i="1" dirty="0"/>
              <a:t>nodes</a:t>
            </a:r>
            <a:r>
              <a:rPr lang="en-CA" sz="3200" dirty="0"/>
              <a:t>) </a:t>
            </a:r>
          </a:p>
          <a:p>
            <a:r>
              <a:rPr lang="en-CA" sz="3200" i="1" dirty="0">
                <a:effectLst/>
              </a:rPr>
              <a:t>E</a:t>
            </a:r>
            <a:r>
              <a:rPr lang="en-CA" sz="3200" dirty="0"/>
              <a:t>, a </a:t>
            </a:r>
            <a:r>
              <a:rPr lang="en-CA" sz="3200" dirty="0">
                <a:hlinkClick r:id="rId3" tooltip="Set (mathematics)"/>
              </a:rPr>
              <a:t>set</a:t>
            </a:r>
            <a:r>
              <a:rPr lang="en-CA" sz="3200" dirty="0"/>
              <a:t> of </a:t>
            </a:r>
            <a:r>
              <a:rPr lang="en-CA" sz="3200" i="1" dirty="0"/>
              <a:t>edges</a:t>
            </a:r>
            <a:r>
              <a:rPr lang="en-CA" sz="3200" dirty="0"/>
              <a:t> (</a:t>
            </a:r>
            <a:r>
              <a:rPr lang="en-CA" sz="3200" i="1" dirty="0"/>
              <a:t>edges</a:t>
            </a:r>
            <a:r>
              <a:rPr lang="en-CA" sz="3200" dirty="0"/>
              <a:t>)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E12C3-4A7A-464F-A905-E2796A21951B}"/>
              </a:ext>
            </a:extLst>
          </p:cNvPr>
          <p:cNvSpPr txBox="1"/>
          <p:nvPr/>
        </p:nvSpPr>
        <p:spPr>
          <a:xfrm>
            <a:off x="3078050" y="4641837"/>
            <a:ext cx="15273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33826-A013-9E42-A991-05B208CC12AF}"/>
              </a:ext>
            </a:extLst>
          </p:cNvPr>
          <p:cNvSpPr txBox="1"/>
          <p:nvPr/>
        </p:nvSpPr>
        <p:spPr>
          <a:xfrm>
            <a:off x="8036237" y="3292162"/>
            <a:ext cx="2694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 = </a:t>
            </a:r>
            <a:r>
              <a:rPr lang="en-CA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nx.Graph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CA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G.add_edge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CA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G.add_edge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CA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G.add_edge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CA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G.add_edge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CA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G.add_edge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CA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G.add_edge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CA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CA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F1488-E1DD-BD4E-A9A3-4D4C5D2044BA}"/>
              </a:ext>
            </a:extLst>
          </p:cNvPr>
          <p:cNvSpPr txBox="1"/>
          <p:nvPr/>
        </p:nvSpPr>
        <p:spPr>
          <a:xfrm>
            <a:off x="193388" y="6298168"/>
            <a:ext cx="285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*graphs can also be directed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06BD4D-2683-E541-BFD3-903F6C81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145" y="660467"/>
            <a:ext cx="2662313" cy="62345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FC852B-ECED-7840-B408-0CFDEBCE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7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ph-based Text Representations:">
            <a:extLst>
              <a:ext uri="{FF2B5EF4-FFF2-40B4-BE49-F238E27FC236}">
                <a16:creationId xmlns:a16="http://schemas.microsoft.com/office/drawing/2014/main" id="{5F5C6ED4-D143-5C42-89E4-99FAC9D9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8" y="2129254"/>
            <a:ext cx="5181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58A931-CEFE-8A4C-BCAF-3DF1CD4FE368}"/>
              </a:ext>
            </a:extLst>
          </p:cNvPr>
          <p:cNvSpPr txBox="1"/>
          <p:nvPr/>
        </p:nvSpPr>
        <p:spPr>
          <a:xfrm>
            <a:off x="129796" y="1552583"/>
            <a:ext cx="8172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GOT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8C9EA-BEC4-2A4D-A7AE-E21E988155D1}"/>
              </a:ext>
            </a:extLst>
          </p:cNvPr>
          <p:cNvSpPr txBox="1"/>
          <p:nvPr/>
        </p:nvSpPr>
        <p:spPr>
          <a:xfrm>
            <a:off x="175598" y="156746"/>
            <a:ext cx="11799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+mj-lt"/>
              </a:rPr>
              <a:t>Graphs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22A9-FD88-284C-9896-DA90A96D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47" y="2464104"/>
            <a:ext cx="6405748" cy="2846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DCFF49-1AE0-3F4D-8F02-DB1A9193A85D}"/>
              </a:ext>
            </a:extLst>
          </p:cNvPr>
          <p:cNvSpPr txBox="1"/>
          <p:nvPr/>
        </p:nvSpPr>
        <p:spPr>
          <a:xfrm>
            <a:off x="5499547" y="1991000"/>
            <a:ext cx="86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F22522-C482-664A-9CC9-1F7704D9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3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B35449-66B9-D540-B556-6C1336170381}"/>
              </a:ext>
            </a:extLst>
          </p:cNvPr>
          <p:cNvSpPr txBox="1"/>
          <p:nvPr/>
        </p:nvSpPr>
        <p:spPr>
          <a:xfrm>
            <a:off x="396025" y="1659285"/>
            <a:ext cx="740571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800" b="1" dirty="0"/>
              <a:t>Node Classification:</a:t>
            </a:r>
            <a:r>
              <a:rPr lang="en-CA" sz="2800" dirty="0"/>
              <a:t> Classifying individual nodes.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800" b="1" dirty="0"/>
              <a:t>Graph Classification:</a:t>
            </a:r>
            <a:r>
              <a:rPr lang="en-CA" sz="2800" dirty="0"/>
              <a:t> Classifying entire graphs.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800" b="1" dirty="0"/>
              <a:t>Node Clustering:</a:t>
            </a:r>
            <a:r>
              <a:rPr lang="en-CA" sz="2800" dirty="0"/>
              <a:t> Grouping together similar nodes based on connectivity.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800" b="1" dirty="0"/>
              <a:t>Link Prediction:</a:t>
            </a:r>
            <a:r>
              <a:rPr lang="en-CA" sz="2800" dirty="0"/>
              <a:t> Predicting missing links.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800" b="1" dirty="0"/>
              <a:t>Influence Maximization:</a:t>
            </a:r>
            <a:r>
              <a:rPr lang="en-CA" sz="2800" dirty="0"/>
              <a:t> Identifying influential nodes.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4FA50-6E18-4C47-8333-581D4AE7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35" y="3720285"/>
            <a:ext cx="4124101" cy="2935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860A6-4248-9648-A9C1-3346851DEABC}"/>
              </a:ext>
            </a:extLst>
          </p:cNvPr>
          <p:cNvSpPr txBox="1"/>
          <p:nvPr/>
        </p:nvSpPr>
        <p:spPr>
          <a:xfrm>
            <a:off x="0" y="63553"/>
            <a:ext cx="8838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latin typeface="+mj-lt"/>
              </a:rPr>
              <a:t>useful problems that can be formulated over graphs</a:t>
            </a:r>
            <a:endParaRPr lang="en-US" sz="3200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DD543-1986-974E-8F8C-24D02C1A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85F6719-20FB-3042-9D31-AF13F03C7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750"/>
          <a:stretch/>
        </p:blipFill>
        <p:spPr>
          <a:xfrm>
            <a:off x="5638800" y="956896"/>
            <a:ext cx="5991225" cy="538675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068FB1-CE98-2F44-9F9D-753D3B2F4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894" r="29420" b="74583"/>
          <a:stretch/>
        </p:blipFill>
        <p:spPr>
          <a:xfrm>
            <a:off x="1669131" y="2778734"/>
            <a:ext cx="1954880" cy="174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CC392-AAD6-D644-A616-2422900ADFB7}"/>
              </a:ext>
            </a:extLst>
          </p:cNvPr>
          <p:cNvSpPr txBox="1"/>
          <p:nvPr/>
        </p:nvSpPr>
        <p:spPr>
          <a:xfrm>
            <a:off x="0" y="6488668"/>
            <a:ext cx="443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/2021/understanding-</a:t>
            </a:r>
            <a:r>
              <a:rPr lang="en-US" dirty="0" err="1"/>
              <a:t>gnns</a:t>
            </a:r>
            <a:r>
              <a:rPr lang="en-US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A69C4-6BF7-DC41-9741-B107FB34C4A8}"/>
              </a:ext>
            </a:extLst>
          </p:cNvPr>
          <p:cNvSpPr txBox="1"/>
          <p:nvPr/>
        </p:nvSpPr>
        <p:spPr>
          <a:xfrm>
            <a:off x="15933" y="129245"/>
            <a:ext cx="8838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latin typeface="+mj-lt"/>
              </a:rPr>
              <a:t>useful problems that can be formulated over graphs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0D17D-9583-DB44-B8E0-67D6BB418281}"/>
              </a:ext>
            </a:extLst>
          </p:cNvPr>
          <p:cNvSpPr txBox="1"/>
          <p:nvPr/>
        </p:nvSpPr>
        <p:spPr>
          <a:xfrm>
            <a:off x="8165206" y="3429000"/>
            <a:ext cx="115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456C2-10EE-464C-9CC0-16D8D723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8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BF362E-7A72-D141-9547-9504B3F89044}"/>
              </a:ext>
            </a:extLst>
          </p:cNvPr>
          <p:cNvSpPr txBox="1"/>
          <p:nvPr/>
        </p:nvSpPr>
        <p:spPr>
          <a:xfrm>
            <a:off x="96962" y="128071"/>
            <a:ext cx="1862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Graph-NN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8A982-25D0-0647-AFB2-29AE9BEA42FD}"/>
              </a:ext>
            </a:extLst>
          </p:cNvPr>
          <p:cNvSpPr txBox="1"/>
          <p:nvPr/>
        </p:nvSpPr>
        <p:spPr>
          <a:xfrm>
            <a:off x="244699" y="808406"/>
            <a:ext cx="7353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/>
              <a:t>Message-passing layer</a:t>
            </a:r>
            <a:r>
              <a:rPr lang="en-CA" sz="2200" dirty="0"/>
              <a:t>: operations that can deal with graphs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B0B3D-AD27-5340-AE9E-62EF7922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1" y="1359688"/>
            <a:ext cx="2662313" cy="62345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4523700-A326-8249-85F6-1B1DB0687974}"/>
              </a:ext>
            </a:extLst>
          </p:cNvPr>
          <p:cNvGrpSpPr/>
          <p:nvPr/>
        </p:nvGrpSpPr>
        <p:grpSpPr>
          <a:xfrm>
            <a:off x="69941" y="2568969"/>
            <a:ext cx="5660882" cy="3783512"/>
            <a:chOff x="224860" y="2580669"/>
            <a:chExt cx="6174625" cy="408414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D2BEFB6-CA5D-8B45-9201-8578CE70F80E}"/>
                </a:ext>
              </a:extLst>
            </p:cNvPr>
            <p:cNvGrpSpPr/>
            <p:nvPr/>
          </p:nvGrpSpPr>
          <p:grpSpPr>
            <a:xfrm>
              <a:off x="224860" y="2580669"/>
              <a:ext cx="5864788" cy="4084148"/>
              <a:chOff x="902724" y="2677061"/>
              <a:chExt cx="5864788" cy="408414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01E0E8C-F8EC-894D-A5BE-FD5FBF6FC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2243" y="2687135"/>
                <a:ext cx="4978400" cy="35814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DBF9249-7857-AB4D-A377-59169994F923}"/>
                  </a:ext>
                </a:extLst>
              </p:cNvPr>
              <p:cNvGrpSpPr/>
              <p:nvPr/>
            </p:nvGrpSpPr>
            <p:grpSpPr>
              <a:xfrm>
                <a:off x="1087580" y="2677061"/>
                <a:ext cx="385762" cy="1133885"/>
                <a:chOff x="8072438" y="1955344"/>
                <a:chExt cx="385762" cy="1133885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9D73C94-7C3A-F441-AA10-DCD364021221}"/>
                    </a:ext>
                  </a:extLst>
                </p:cNvPr>
                <p:cNvSpPr/>
                <p:nvPr/>
              </p:nvSpPr>
              <p:spPr>
                <a:xfrm>
                  <a:off x="8072438" y="1955344"/>
                  <a:ext cx="385762" cy="1133885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D742273-F9F9-9948-BB9F-BFBDD64E8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357438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438FD01-E293-3E45-A04A-5757B7309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687135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CBA6D4C-7EC8-D845-965A-F6FE53BBE5A0}"/>
                  </a:ext>
                </a:extLst>
              </p:cNvPr>
              <p:cNvGrpSpPr/>
              <p:nvPr/>
            </p:nvGrpSpPr>
            <p:grpSpPr>
              <a:xfrm>
                <a:off x="6281112" y="3760054"/>
                <a:ext cx="385762" cy="1133885"/>
                <a:chOff x="8072438" y="1955344"/>
                <a:chExt cx="385762" cy="113388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463B4BD-2B8B-0141-A5BA-BE56D5C9F638}"/>
                    </a:ext>
                  </a:extLst>
                </p:cNvPr>
                <p:cNvSpPr/>
                <p:nvPr/>
              </p:nvSpPr>
              <p:spPr>
                <a:xfrm>
                  <a:off x="8072438" y="1955344"/>
                  <a:ext cx="385762" cy="1133885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E05FB9E-59DC-E940-8303-610951093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357438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45792F3-2980-F440-B394-44A0A738B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687135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37B2B8F-086E-1B4C-A49F-BEF2FC9A184C}"/>
                  </a:ext>
                </a:extLst>
              </p:cNvPr>
              <p:cNvGrpSpPr/>
              <p:nvPr/>
            </p:nvGrpSpPr>
            <p:grpSpPr>
              <a:xfrm>
                <a:off x="2305051" y="5134650"/>
                <a:ext cx="385762" cy="1133885"/>
                <a:chOff x="8072438" y="1955344"/>
                <a:chExt cx="385762" cy="113388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ACB89AA-F122-0040-AA6D-6960C7DB2FC9}"/>
                    </a:ext>
                  </a:extLst>
                </p:cNvPr>
                <p:cNvSpPr/>
                <p:nvPr/>
              </p:nvSpPr>
              <p:spPr>
                <a:xfrm>
                  <a:off x="8072438" y="1955344"/>
                  <a:ext cx="385762" cy="1133885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7D5BD96-061E-464E-A38B-D6054BAEE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357438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8C3C1DF-0954-9444-98EC-842B770EFA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687135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C42F84-ED06-F044-8E8B-1F2AFBBE2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724" y="3844396"/>
                <a:ext cx="647700" cy="4826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9950029-F25E-E44A-8ACD-FC1C313C8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7325" y="6278609"/>
                <a:ext cx="635000" cy="4826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DB10736-AFE5-5942-A256-856270C6F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9812" y="4956091"/>
                <a:ext cx="647700" cy="482600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85BF87-EFF0-E94F-A9CE-313EF0A0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2949" y="3849604"/>
              <a:ext cx="546100" cy="279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DD101F-7D52-3247-8A1C-97481A7C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4913" y="5038258"/>
              <a:ext cx="558800" cy="2921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D0B266B-A007-EC43-814C-05A91450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25863" y="3455904"/>
              <a:ext cx="558800" cy="292100"/>
            </a:xfrm>
            <a:prstGeom prst="rect">
              <a:avLst/>
            </a:prstGeom>
          </p:spPr>
        </p:pic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B8D92708-B6F2-FC42-9347-1D7A7276305E}"/>
                </a:ext>
              </a:extLst>
            </p:cNvPr>
            <p:cNvSpPr/>
            <p:nvPr/>
          </p:nvSpPr>
          <p:spPr>
            <a:xfrm>
              <a:off x="481153" y="3384858"/>
              <a:ext cx="242887" cy="266094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156CA111-D759-534B-8089-CED21A11A553}"/>
                </a:ext>
              </a:extLst>
            </p:cNvPr>
            <p:cNvSpPr/>
            <p:nvPr/>
          </p:nvSpPr>
          <p:spPr>
            <a:xfrm>
              <a:off x="1698624" y="5472303"/>
              <a:ext cx="242887" cy="266094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A148486B-AD0E-874F-ADA3-2AC38ADAC4EA}"/>
                </a:ext>
              </a:extLst>
            </p:cNvPr>
            <p:cNvSpPr/>
            <p:nvPr/>
          </p:nvSpPr>
          <p:spPr>
            <a:xfrm>
              <a:off x="494941" y="2648669"/>
              <a:ext cx="242887" cy="266094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AB252D6B-7A94-0D4C-8CAC-F552BD086970}"/>
                </a:ext>
              </a:extLst>
            </p:cNvPr>
            <p:cNvSpPr/>
            <p:nvPr/>
          </p:nvSpPr>
          <p:spPr>
            <a:xfrm>
              <a:off x="5674685" y="4095826"/>
              <a:ext cx="242887" cy="266094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D4CF1B94-A059-1749-AE87-87A78E1A7E34}"/>
                </a:ext>
              </a:extLst>
            </p:cNvPr>
            <p:cNvSpPr/>
            <p:nvPr/>
          </p:nvSpPr>
          <p:spPr>
            <a:xfrm>
              <a:off x="5676235" y="3714554"/>
              <a:ext cx="242887" cy="266094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690203C-E0F8-6441-95D6-BFDC6B2EA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4913" y="6288459"/>
              <a:ext cx="482600" cy="3429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8524881-1403-A442-9317-5386239FC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87763" y="5689486"/>
              <a:ext cx="596900" cy="4826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938A11-CA69-B24F-B7B2-BA754E847DAA}"/>
                </a:ext>
              </a:extLst>
            </p:cNvPr>
            <p:cNvSpPr txBox="1"/>
            <p:nvPr/>
          </p:nvSpPr>
          <p:spPr>
            <a:xfrm>
              <a:off x="4267491" y="5757151"/>
              <a:ext cx="213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 Node information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A53858-7613-1F4F-9301-58421B716C09}"/>
                </a:ext>
              </a:extLst>
            </p:cNvPr>
            <p:cNvSpPr txBox="1"/>
            <p:nvPr/>
          </p:nvSpPr>
          <p:spPr>
            <a:xfrm>
              <a:off x="4227513" y="6239240"/>
              <a:ext cx="2076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 Edge information</a:t>
              </a:r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DE5DD79-8A43-8B4A-9483-953E99F37302}"/>
              </a:ext>
            </a:extLst>
          </p:cNvPr>
          <p:cNvGrpSpPr/>
          <p:nvPr/>
        </p:nvGrpSpPr>
        <p:grpSpPr>
          <a:xfrm>
            <a:off x="5730823" y="2788483"/>
            <a:ext cx="6438326" cy="3856773"/>
            <a:chOff x="5645095" y="2788483"/>
            <a:chExt cx="6438326" cy="385677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851E4D2-E4AB-1949-BF1E-5CF12D071625}"/>
                </a:ext>
              </a:extLst>
            </p:cNvPr>
            <p:cNvGrpSpPr/>
            <p:nvPr/>
          </p:nvGrpSpPr>
          <p:grpSpPr>
            <a:xfrm>
              <a:off x="6876924" y="2788483"/>
              <a:ext cx="5115084" cy="3327104"/>
              <a:chOff x="1087580" y="2677061"/>
              <a:chExt cx="5579294" cy="3591474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8A2225B-2AD7-ED42-A6DF-598C775D0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2243" y="2687135"/>
                <a:ext cx="4978400" cy="3581400"/>
              </a:xfrm>
              <a:prstGeom prst="rect">
                <a:avLst/>
              </a:prstGeom>
            </p:spPr>
          </p:pic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66C595B-5008-1D4E-A46C-15BDA7C90BD4}"/>
                  </a:ext>
                </a:extLst>
              </p:cNvPr>
              <p:cNvGrpSpPr/>
              <p:nvPr/>
            </p:nvGrpSpPr>
            <p:grpSpPr>
              <a:xfrm>
                <a:off x="1087580" y="2677061"/>
                <a:ext cx="385762" cy="1133885"/>
                <a:chOff x="8072438" y="1955344"/>
                <a:chExt cx="385762" cy="1133885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AB420370-E4AB-C147-B4F8-A7EFADA388F9}"/>
                    </a:ext>
                  </a:extLst>
                </p:cNvPr>
                <p:cNvSpPr/>
                <p:nvPr/>
              </p:nvSpPr>
              <p:spPr>
                <a:xfrm>
                  <a:off x="8072438" y="1955344"/>
                  <a:ext cx="385762" cy="1133885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9EB4968-5462-A847-B482-479AB4FF9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357438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26559D-0D59-E747-9A95-E0A74C78C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687135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D51A57-5DAA-D542-97A5-6A1E9B3215D2}"/>
                  </a:ext>
                </a:extLst>
              </p:cNvPr>
              <p:cNvGrpSpPr/>
              <p:nvPr/>
            </p:nvGrpSpPr>
            <p:grpSpPr>
              <a:xfrm>
                <a:off x="6281112" y="3760054"/>
                <a:ext cx="385762" cy="1133885"/>
                <a:chOff x="8072438" y="1955344"/>
                <a:chExt cx="385762" cy="1133885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5E44AD5-6CD1-E544-B609-A70A616912C2}"/>
                    </a:ext>
                  </a:extLst>
                </p:cNvPr>
                <p:cNvSpPr/>
                <p:nvPr/>
              </p:nvSpPr>
              <p:spPr>
                <a:xfrm>
                  <a:off x="8072438" y="1955344"/>
                  <a:ext cx="385762" cy="1133885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EF2C14D-9BC7-FC4F-BA21-C08D810886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357438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01CDCCF7-CBC8-5348-BA22-6E0EC45F3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687135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3464A6E-8F22-8B42-8AD7-6EC06A9ECAC3}"/>
                  </a:ext>
                </a:extLst>
              </p:cNvPr>
              <p:cNvGrpSpPr/>
              <p:nvPr/>
            </p:nvGrpSpPr>
            <p:grpSpPr>
              <a:xfrm>
                <a:off x="2305051" y="5134650"/>
                <a:ext cx="385762" cy="1133885"/>
                <a:chOff x="8072438" y="1955344"/>
                <a:chExt cx="385762" cy="1133885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5554243-0D42-BC4F-92DB-37D64A2DEE17}"/>
                    </a:ext>
                  </a:extLst>
                </p:cNvPr>
                <p:cNvSpPr/>
                <p:nvPr/>
              </p:nvSpPr>
              <p:spPr>
                <a:xfrm>
                  <a:off x="8072438" y="1955344"/>
                  <a:ext cx="385762" cy="1133885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6E513A5-71AE-F94B-8730-4A5FF9A13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357438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FD332AB8-CDCD-CB47-8489-52D39BE5F6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2438" y="2687135"/>
                  <a:ext cx="38576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FA76C27-7A2C-5748-80FD-DD080CF3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6765" y="3964011"/>
              <a:ext cx="500663" cy="25883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BCB3046-3FC3-BC43-83C0-00D6E61C2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4626" y="5065168"/>
              <a:ext cx="512307" cy="270598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5ED06DD-5D57-E54F-BA75-149AFD67F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17161" y="3599292"/>
              <a:ext cx="512307" cy="270598"/>
            </a:xfrm>
            <a:prstGeom prst="rect">
              <a:avLst/>
            </a:prstGeom>
          </p:spPr>
        </p:pic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F6C13B34-8B01-BE43-A2D1-A1EA52D642F9}"/>
                </a:ext>
              </a:extLst>
            </p:cNvPr>
            <p:cNvSpPr/>
            <p:nvPr/>
          </p:nvSpPr>
          <p:spPr>
            <a:xfrm>
              <a:off x="6942418" y="3533475"/>
              <a:ext cx="222678" cy="246507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1EDAD827-4A92-E241-A94C-DAEFD65E686B}"/>
                </a:ext>
              </a:extLst>
            </p:cNvPr>
            <p:cNvSpPr/>
            <p:nvPr/>
          </p:nvSpPr>
          <p:spPr>
            <a:xfrm>
              <a:off x="8058593" y="5467263"/>
              <a:ext cx="222678" cy="246507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iangle 82">
              <a:extLst>
                <a:ext uri="{FF2B5EF4-FFF2-40B4-BE49-F238E27FC236}">
                  <a16:creationId xmlns:a16="http://schemas.microsoft.com/office/drawing/2014/main" id="{DD8542B8-C970-934D-98C7-E7D6BB4CEC8C}"/>
                </a:ext>
              </a:extLst>
            </p:cNvPr>
            <p:cNvSpPr/>
            <p:nvPr/>
          </p:nvSpPr>
          <p:spPr>
            <a:xfrm>
              <a:off x="6955059" y="2851477"/>
              <a:ext cx="222678" cy="24650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E45EDD25-5D8B-3744-906D-2FB9A08439F4}"/>
                </a:ext>
              </a:extLst>
            </p:cNvPr>
            <p:cNvSpPr/>
            <p:nvPr/>
          </p:nvSpPr>
          <p:spPr>
            <a:xfrm>
              <a:off x="11703837" y="4192109"/>
              <a:ext cx="222678" cy="246507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AE05914F-D344-F948-958B-D3A45F8AAD5B}"/>
                </a:ext>
              </a:extLst>
            </p:cNvPr>
            <p:cNvSpPr/>
            <p:nvPr/>
          </p:nvSpPr>
          <p:spPr>
            <a:xfrm>
              <a:off x="11705258" y="3838902"/>
              <a:ext cx="222678" cy="246507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89F5257-C5B4-1144-B361-2200C25A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17438" y="6162656"/>
              <a:ext cx="635000" cy="4826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B55A7FE-7440-0049-A7FF-730DE150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61121" y="4853166"/>
              <a:ext cx="622300" cy="4826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1AB1A48-855E-9C44-9BB3-BEF71D107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81217" y="3855881"/>
              <a:ext cx="635000" cy="482600"/>
            </a:xfrm>
            <a:prstGeom prst="rect">
              <a:avLst/>
            </a:prstGeom>
          </p:spPr>
        </p:pic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E4E53393-4BB4-E040-9EC4-05ED4A6D9801}"/>
                </a:ext>
              </a:extLst>
            </p:cNvPr>
            <p:cNvSpPr/>
            <p:nvPr/>
          </p:nvSpPr>
          <p:spPr>
            <a:xfrm>
              <a:off x="6942418" y="3190707"/>
              <a:ext cx="222678" cy="24650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riangle 109">
              <a:extLst>
                <a:ext uri="{FF2B5EF4-FFF2-40B4-BE49-F238E27FC236}">
                  <a16:creationId xmlns:a16="http://schemas.microsoft.com/office/drawing/2014/main" id="{8682600A-61F1-F34A-BE95-EEEB14C1F958}"/>
                </a:ext>
              </a:extLst>
            </p:cNvPr>
            <p:cNvSpPr/>
            <p:nvPr/>
          </p:nvSpPr>
          <p:spPr>
            <a:xfrm>
              <a:off x="11697580" y="4527815"/>
              <a:ext cx="222678" cy="246507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riangle 111">
              <a:extLst>
                <a:ext uri="{FF2B5EF4-FFF2-40B4-BE49-F238E27FC236}">
                  <a16:creationId xmlns:a16="http://schemas.microsoft.com/office/drawing/2014/main" id="{9986A566-1ABA-5D44-893A-185B86886064}"/>
                </a:ext>
              </a:extLst>
            </p:cNvPr>
            <p:cNvSpPr/>
            <p:nvPr/>
          </p:nvSpPr>
          <p:spPr>
            <a:xfrm>
              <a:off x="8063347" y="5121109"/>
              <a:ext cx="222678" cy="246507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Striped Right Arrow 114">
              <a:extLst>
                <a:ext uri="{FF2B5EF4-FFF2-40B4-BE49-F238E27FC236}">
                  <a16:creationId xmlns:a16="http://schemas.microsoft.com/office/drawing/2014/main" id="{A27A20B6-34EF-AC4A-A9D6-1606853FB553}"/>
                </a:ext>
              </a:extLst>
            </p:cNvPr>
            <p:cNvSpPr/>
            <p:nvPr/>
          </p:nvSpPr>
          <p:spPr>
            <a:xfrm>
              <a:off x="5645095" y="4630354"/>
              <a:ext cx="1721438" cy="609424"/>
            </a:xfrm>
            <a:prstGeom prst="strip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6D622BAC-EE3F-F548-A84E-CE0C5AA6050C}"/>
              </a:ext>
            </a:extLst>
          </p:cNvPr>
          <p:cNvSpPr txBox="1"/>
          <p:nvPr/>
        </p:nvSpPr>
        <p:spPr>
          <a:xfrm>
            <a:off x="10614617" y="2976313"/>
            <a:ext cx="12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graph!</a:t>
            </a:r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F4EAC6CB-6B37-1041-92E5-EA073F21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001D2-5C40-794C-ADFF-DD6A52255C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5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939</Words>
  <Application>Microsoft Macintosh PowerPoint</Application>
  <PresentationFormat>Widescreen</PresentationFormat>
  <Paragraphs>193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Menlo</vt:lpstr>
      <vt:lpstr>SFRM1000</vt:lpstr>
      <vt:lpstr>Office Theme</vt:lpstr>
      <vt:lpstr>Graphs in the era of 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in the era of  Neural Networks</dc:title>
  <dc:creator>Rodrigo Vargas Hernandez</dc:creator>
  <cp:lastModifiedBy>Rodrigo Vargas Hernandez</cp:lastModifiedBy>
  <cp:revision>35</cp:revision>
  <dcterms:created xsi:type="dcterms:W3CDTF">2023-03-21T01:08:42Z</dcterms:created>
  <dcterms:modified xsi:type="dcterms:W3CDTF">2023-03-21T18:18:33Z</dcterms:modified>
</cp:coreProperties>
</file>